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4.xml" ContentType="application/vnd.openxmlformats-officedocument.presentationml.notesSlide+xml"/>
  <Override PartName="/ppt/charts/chart9.xml" ContentType="application/vnd.openxmlformats-officedocument.drawingml.chart+xml"/>
  <Override PartName="/ppt/notesSlides/notesSlide5.xml" ContentType="application/vnd.openxmlformats-officedocument.presentationml.notesSlide+xml"/>
  <Override PartName="/ppt/charts/chart10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313" r:id="rId2"/>
    <p:sldId id="315" r:id="rId3"/>
    <p:sldId id="326" r:id="rId4"/>
    <p:sldId id="371" r:id="rId5"/>
    <p:sldId id="372" r:id="rId6"/>
    <p:sldId id="373" r:id="rId7"/>
    <p:sldId id="374" r:id="rId8"/>
    <p:sldId id="375" r:id="rId9"/>
    <p:sldId id="376" r:id="rId10"/>
    <p:sldId id="377" r:id="rId11"/>
    <p:sldId id="381" r:id="rId12"/>
    <p:sldId id="379" r:id="rId13"/>
    <p:sldId id="380" r:id="rId14"/>
    <p:sldId id="314" r:id="rId15"/>
    <p:sldId id="290" r:id="rId16"/>
    <p:sldId id="356" r:id="rId17"/>
    <p:sldId id="337" r:id="rId18"/>
    <p:sldId id="352" r:id="rId19"/>
    <p:sldId id="359" r:id="rId20"/>
    <p:sldId id="354" r:id="rId21"/>
    <p:sldId id="360" r:id="rId22"/>
    <p:sldId id="357" r:id="rId23"/>
    <p:sldId id="355" r:id="rId24"/>
    <p:sldId id="349" r:id="rId25"/>
    <p:sldId id="358" r:id="rId26"/>
    <p:sldId id="370" r:id="rId27"/>
    <p:sldId id="338" r:id="rId28"/>
    <p:sldId id="361" r:id="rId29"/>
    <p:sldId id="329" r:id="rId30"/>
    <p:sldId id="386" r:id="rId31"/>
    <p:sldId id="387" r:id="rId32"/>
    <p:sldId id="388" r:id="rId33"/>
    <p:sldId id="389" r:id="rId34"/>
    <p:sldId id="390" r:id="rId35"/>
    <p:sldId id="391" r:id="rId36"/>
    <p:sldId id="395" r:id="rId37"/>
    <p:sldId id="397" r:id="rId38"/>
    <p:sldId id="398" r:id="rId39"/>
    <p:sldId id="399" r:id="rId40"/>
    <p:sldId id="385" r:id="rId41"/>
    <p:sldId id="336" r:id="rId42"/>
    <p:sldId id="396" r:id="rId43"/>
  </p:sldIdLst>
  <p:sldSz cx="9144000" cy="6858000" type="screen4x3"/>
  <p:notesSz cx="6819900" cy="99314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7" autoAdjust="0"/>
    <p:restoredTop sz="94660"/>
  </p:normalViewPr>
  <p:slideViewPr>
    <p:cSldViewPr snapToGrid="0" snapToObjects="1">
      <p:cViewPr>
        <p:scale>
          <a:sx n="50" d="100"/>
          <a:sy n="50" d="100"/>
        </p:scale>
        <p:origin x="-1992" y="-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imberly.celis\Desktop\KCC\ESTUDIOS%20&amp;%20INVESTIGACION\CONSEJOS%20CONSULTIVOS\FARMACOS\BASE%20UNICA%20FARMACOS_2011-2014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imberly.celis\Desktop\KCC\ESTUDIOS%20&amp;%20INVESTIGACION\CONSEJOS%20CONSULTIVOS\FARMACOS\BASE_REPERTORIO_DE_MEDICAMENTOS_2012-jul%202015%20v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imberly.celis\Desktop\KCC\ESTUDIOS%20&amp;%20INVESTIGACION\CONSEJOS%20CONSULTIVOS\FARMACOS\BASE%20UNICA%20FARMACOS_2011-2014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imberly.celis\Desktop\KCC\ESTUDIOS%20&amp;%20INVESTIGACION\CONSEJOS%20CONSULTIVOS\FARMACOS\BASE%20UNICA%20FARMACOS_2011-2014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imberly.celis\Desktop\KCC\ESTUDIOS%20&amp;%20INVESTIGACION\CONSEJOS%20CONSULTIVOS\FARMACOS\BASE%20UNICA%20FARMACOS_2011-2014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imberly.celis\Desktop\KCC\ESTUDIOS%20&amp;%20INVESTIGACION\CONSEJOS%20CONSULTIVOS\FARMACOS\BASE%20UNICA%20FARMACOS_2011-2014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imberly.celis\Desktop\KCC\ESTUDIOS%20&amp;%20INVESTIGACION\CONSEJOS%20CONSULTIVOS\FARMACOS\BASE%20UNICA%20FARMACOS_2011-2014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imberly.celis\Desktop\KCC\ESTUDIOS%20&amp;%20INVESTIGACION\CONSEJOS%20CONSULTIVOS\FARMACOS\BASE%20UNICA%20FARMACOS_2011-2014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imberly.celis\Desktop\KCC\ESTUDIOS%20&amp;%20INVESTIGACION\CONSEJOS%20CONSULTIVOS\FARMACOS\BASE%20UNICA%20FARMACOS_2011-2014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imberly.celis\Desktop\KCC\ESTUDIOS%20&amp;%20INVESTIGACION\CONSEJOS%20CONSULTIVOS\FARMACOS\BASE_REPERTORIO_DE_MEDICAMENTOS_2012-jul%202015%20v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s-EC" sz="2000"/>
              <a:t>Compra pública de medicamentos</a:t>
            </a:r>
          </a:p>
        </c:rich>
      </c:tx>
      <c:layout>
        <c:manualLayout>
          <c:xMode val="edge"/>
          <c:yMode val="edge"/>
          <c:x val="0.22309504346557824"/>
          <c:y val="4.89777692077394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792883739998154"/>
          <c:y val="0.17417858719534782"/>
          <c:w val="0.81572961206522687"/>
          <c:h val="0.70933997736833299"/>
        </c:manualLayout>
      </c:layout>
      <c:barChart>
        <c:barDir val="col"/>
        <c:grouping val="clustered"/>
        <c:varyColors val="0"/>
        <c:ser>
          <c:idx val="1"/>
          <c:order val="0"/>
          <c:spPr>
            <a:solidFill>
              <a:schemeClr val="tx2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Hoja3!$B$6:$B$9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Hoja3!$C$6:$C$9</c:f>
              <c:numCache>
                <c:formatCode>_(* #,##0_);_(* \(#,##0\);_(* "-"??_);_(@_)</c:formatCode>
                <c:ptCount val="4"/>
                <c:pt idx="0">
                  <c:v>32189572.379999988</c:v>
                </c:pt>
                <c:pt idx="1">
                  <c:v>203285014.86320078</c:v>
                </c:pt>
                <c:pt idx="2">
                  <c:v>274504957.15250081</c:v>
                </c:pt>
                <c:pt idx="3">
                  <c:v>160975131.00490072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842048"/>
        <c:axId val="42499392"/>
      </c:barChart>
      <c:catAx>
        <c:axId val="35842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s-EC"/>
          </a:p>
        </c:txPr>
        <c:crossAx val="42499392"/>
        <c:crosses val="autoZero"/>
        <c:auto val="1"/>
        <c:lblAlgn val="ctr"/>
        <c:lblOffset val="100"/>
        <c:noMultiLvlLbl val="0"/>
      </c:catAx>
      <c:valAx>
        <c:axId val="42499392"/>
        <c:scaling>
          <c:orientation val="minMax"/>
        </c:scaling>
        <c:delete val="0"/>
        <c:axPos val="l"/>
        <c:numFmt formatCode="_(* #,##0_);_(* \(#,##0\);_(* &quot;-&quot;??_);_(@_)" sourceLinked="1"/>
        <c:majorTickMark val="out"/>
        <c:minorTickMark val="none"/>
        <c:tickLblPos val="nextTo"/>
        <c:crossAx val="35842048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1.6311992750336218E-2"/>
                <c:y val="0.3727016607192804"/>
              </c:manualLayout>
            </c:layout>
            <c:tx>
              <c:rich>
                <a:bodyPr/>
                <a:lstStyle/>
                <a:p>
                  <a:pPr>
                    <a:defRPr/>
                  </a:pPr>
                  <a:r>
                    <a:rPr lang="es-EC"/>
                    <a:t>Millones USD </a:t>
                  </a:r>
                </a:p>
              </c:rich>
            </c:tx>
          </c:dispUnitsLbl>
        </c:dispUnits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es-EC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s-EC" sz="2000" dirty="0"/>
              <a:t>Ranking </a:t>
            </a:r>
            <a:r>
              <a:rPr lang="es-EC" sz="2000" dirty="0" smtClean="0"/>
              <a:t>25 medicamentos </a:t>
            </a:r>
            <a:r>
              <a:rPr lang="es-EC" sz="2000" dirty="0"/>
              <a:t>más comprados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46475437445319334"/>
          <c:y val="7.6772695835457538E-2"/>
          <c:w val="0.4413429571303587"/>
          <c:h val="0.81803849260095562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ANALISIS!$B$79:$B$103</c:f>
              <c:strCache>
                <c:ptCount val="25"/>
                <c:pt idx="0">
                  <c:v>AMPICILINA 1 G + SULBACTAM 0.5 G</c:v>
                </c:pt>
                <c:pt idx="1">
                  <c:v>VALCOTE 500 mg (tabletas recubiertas)</c:v>
                </c:pt>
                <c:pt idx="2">
                  <c:v>BETAMPIL</c:v>
                </c:pt>
                <c:pt idx="3">
                  <c:v>H.G. SIMVAS VASTIN 40mg (tabletas)</c:v>
                </c:pt>
                <c:pt idx="4">
                  <c:v>OSTAT 70 mg (tabletas)</c:v>
                </c:pt>
                <c:pt idx="5">
                  <c:v>VASODIL 5mg (tabletas)</c:v>
                </c:pt>
                <c:pt idx="6">
                  <c:v>AMOXICILINA - ÁCIDO CLAVULÁNICO 312,5 mg/5 ml</c:v>
                </c:pt>
                <c:pt idx="7">
                  <c:v>IBUPROFENO 600 mg (tabletas)</c:v>
                </c:pt>
                <c:pt idx="8">
                  <c:v>ATORVASTATINA 80 mg (comprimidos recubiertos)</c:v>
                </c:pt>
                <c:pt idx="9">
                  <c:v>HEALT MERON</c:v>
                </c:pt>
                <c:pt idx="10">
                  <c:v>AUGMENTIN 500 mg (tabletas recubiertas)</c:v>
                </c:pt>
                <c:pt idx="11">
                  <c:v>BI-GLICEM 5 (tabletas)</c:v>
                </c:pt>
                <c:pt idx="12">
                  <c:v>KIVEXA</c:v>
                </c:pt>
                <c:pt idx="13">
                  <c:v>BONVIVA® 3 mg/3 ml (solución para inyectar)</c:v>
                </c:pt>
                <c:pt idx="14">
                  <c:v>SULTAMIX 750 mg</c:v>
                </c:pt>
                <c:pt idx="15">
                  <c:v>GLUCOCID 850 mg</c:v>
                </c:pt>
                <c:pt idx="16">
                  <c:v>AMOXICILINA 250 mg/5 ml (polvo para suspensión oral)</c:v>
                </c:pt>
                <c:pt idx="17">
                  <c:v>RASERTAN® 100 (tabletas recubiertas)</c:v>
                </c:pt>
                <c:pt idx="18">
                  <c:v>LANTUS 100 UI/ML (solución)</c:v>
                </c:pt>
                <c:pt idx="19">
                  <c:v>CLORURO DE SODIO 0.9 %</c:v>
                </c:pt>
                <c:pt idx="20">
                  <c:v>HERCEPTIN 440 mg</c:v>
                </c:pt>
                <c:pt idx="21">
                  <c:v>REMICADE</c:v>
                </c:pt>
                <c:pt idx="22">
                  <c:v>OCTANATE 50 U.I/ml</c:v>
                </c:pt>
                <c:pt idx="23">
                  <c:v>CLOPIDOGREL</c:v>
                </c:pt>
                <c:pt idx="24">
                  <c:v>ACROVASTIN 40 mg (comprimidos recubiertos)</c:v>
                </c:pt>
              </c:strCache>
            </c:strRef>
          </c:cat>
          <c:val>
            <c:numRef>
              <c:f>ANALISIS!$C$79:$C$103</c:f>
              <c:numCache>
                <c:formatCode>#,##0</c:formatCode>
                <c:ptCount val="25"/>
                <c:pt idx="0">
                  <c:v>4420841.1608000025</c:v>
                </c:pt>
                <c:pt idx="1">
                  <c:v>4422290.12</c:v>
                </c:pt>
                <c:pt idx="2">
                  <c:v>4721620.0752000008</c:v>
                </c:pt>
                <c:pt idx="3">
                  <c:v>5192924.3555999994</c:v>
                </c:pt>
                <c:pt idx="4">
                  <c:v>5250770.7260000166</c:v>
                </c:pt>
                <c:pt idx="5">
                  <c:v>5407290.7355999993</c:v>
                </c:pt>
                <c:pt idx="6">
                  <c:v>5611799.2373000327</c:v>
                </c:pt>
                <c:pt idx="7">
                  <c:v>5633902.9307999909</c:v>
                </c:pt>
                <c:pt idx="8">
                  <c:v>5651043.3600000013</c:v>
                </c:pt>
                <c:pt idx="9">
                  <c:v>6633583.0500000007</c:v>
                </c:pt>
                <c:pt idx="10">
                  <c:v>6712802.6880000029</c:v>
                </c:pt>
                <c:pt idx="11">
                  <c:v>7024870.0055999951</c:v>
                </c:pt>
                <c:pt idx="12">
                  <c:v>7139812.2785999989</c:v>
                </c:pt>
                <c:pt idx="13">
                  <c:v>7799198.6399999978</c:v>
                </c:pt>
                <c:pt idx="14">
                  <c:v>7939341.1199999992</c:v>
                </c:pt>
                <c:pt idx="15">
                  <c:v>8272887.4220000012</c:v>
                </c:pt>
                <c:pt idx="16">
                  <c:v>8372164.284799994</c:v>
                </c:pt>
                <c:pt idx="17">
                  <c:v>8405093.7671999969</c:v>
                </c:pt>
                <c:pt idx="18">
                  <c:v>8773670.5055999961</c:v>
                </c:pt>
                <c:pt idx="19">
                  <c:v>12845031.409200005</c:v>
                </c:pt>
                <c:pt idx="20">
                  <c:v>13615485</c:v>
                </c:pt>
                <c:pt idx="21">
                  <c:v>18293968</c:v>
                </c:pt>
                <c:pt idx="22">
                  <c:v>20449557.125800002</c:v>
                </c:pt>
                <c:pt idx="23">
                  <c:v>24041895.790800001</c:v>
                </c:pt>
                <c:pt idx="24">
                  <c:v>25787035.780000009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4018816"/>
        <c:axId val="34852800"/>
      </c:barChart>
      <c:catAx>
        <c:axId val="74018816"/>
        <c:scaling>
          <c:orientation val="minMax"/>
        </c:scaling>
        <c:delete val="0"/>
        <c:axPos val="l"/>
        <c:majorTickMark val="out"/>
        <c:minorTickMark val="none"/>
        <c:tickLblPos val="nextTo"/>
        <c:crossAx val="34852800"/>
        <c:crosses val="autoZero"/>
        <c:auto val="1"/>
        <c:lblAlgn val="ctr"/>
        <c:lblOffset val="100"/>
        <c:noMultiLvlLbl val="0"/>
      </c:catAx>
      <c:valAx>
        <c:axId val="34852800"/>
        <c:scaling>
          <c:orientation val="minMax"/>
        </c:scaling>
        <c:delete val="0"/>
        <c:axPos val="b"/>
        <c:numFmt formatCode="#,##0" sourceLinked="1"/>
        <c:majorTickMark val="out"/>
        <c:minorTickMark val="none"/>
        <c:tickLblPos val="nextTo"/>
        <c:crossAx val="74018816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0.77978672997324139"/>
                <c:y val="0.91668286325903936"/>
              </c:manualLayout>
            </c:layout>
            <c:tx>
              <c:rich>
                <a:bodyPr/>
                <a:lstStyle/>
                <a:p>
                  <a:pPr>
                    <a:defRPr/>
                  </a:pPr>
                  <a:r>
                    <a:rPr lang="es-EC"/>
                    <a:t>Millones USD</a:t>
                  </a:r>
                </a:p>
              </c:rich>
            </c:tx>
          </c:dispUnitsLbl>
        </c:dispUnits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es-EC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s-EC" sz="2000"/>
              <a:t>Compra de medicamentos/Contratación pública nacional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rgbClr val="0070C0"/>
            </a:solidFill>
          </c:spPr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Hoja3!$L$6:$L$9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Hoja3!$J$6:$J$9</c:f>
              <c:numCache>
                <c:formatCode>0.0%</c:formatCode>
                <c:ptCount val="4"/>
                <c:pt idx="0">
                  <c:v>3.2655336443601479E-3</c:v>
                </c:pt>
                <c:pt idx="1">
                  <c:v>2.0559777586559792E-2</c:v>
                </c:pt>
                <c:pt idx="2">
                  <c:v>2.5316733984404923E-2</c:v>
                </c:pt>
                <c:pt idx="3">
                  <c:v>1.9636897550848364E-2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319232"/>
        <c:axId val="35711232"/>
      </c:barChart>
      <c:catAx>
        <c:axId val="36319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s-EC"/>
          </a:p>
        </c:txPr>
        <c:crossAx val="35711232"/>
        <c:crosses val="autoZero"/>
        <c:auto val="1"/>
        <c:lblAlgn val="ctr"/>
        <c:lblOffset val="100"/>
        <c:noMultiLvlLbl val="0"/>
      </c:catAx>
      <c:valAx>
        <c:axId val="35711232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363192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s-EC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s-EC" sz="2000"/>
              <a:t>Compra de medicamentos/PGE</a:t>
            </a:r>
          </a:p>
        </c:rich>
      </c:tx>
      <c:layout>
        <c:manualLayout>
          <c:xMode val="edge"/>
          <c:yMode val="edge"/>
          <c:x val="0.29011229170230407"/>
          <c:y val="2.5669087736280363E-3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rgbClr val="0070C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Hoja3!$L$6:$L$9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Hoja3!$M$6:$M$9</c:f>
              <c:numCache>
                <c:formatCode>0.0%</c:formatCode>
                <c:ptCount val="4"/>
                <c:pt idx="0">
                  <c:v>1.3440322496868471E-3</c:v>
                </c:pt>
                <c:pt idx="1">
                  <c:v>7.7860130553908911E-3</c:v>
                </c:pt>
                <c:pt idx="2">
                  <c:v>8.4812753244917754E-3</c:v>
                </c:pt>
                <c:pt idx="3">
                  <c:v>4.6930653490847313E-3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319744"/>
        <c:axId val="35712960"/>
      </c:barChart>
      <c:catAx>
        <c:axId val="36319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s-EC"/>
          </a:p>
        </c:txPr>
        <c:crossAx val="35712960"/>
        <c:crosses val="autoZero"/>
        <c:auto val="1"/>
        <c:lblAlgn val="ctr"/>
        <c:lblOffset val="100"/>
        <c:noMultiLvlLbl val="0"/>
      </c:catAx>
      <c:valAx>
        <c:axId val="35712960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36319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es-EC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s-EC" sz="2000" dirty="0" smtClean="0"/>
              <a:t>Compra pública de medicamentos por tipo de procedimiento</a:t>
            </a:r>
            <a:endParaRPr lang="es-EC" sz="2000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9529351890496341"/>
          <c:y val="0.10369844574301951"/>
          <c:w val="0.61189106181880037"/>
          <c:h val="0.80502039646055601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chemeClr val="accent5"/>
              </a:solidFill>
              <a:ln w="25400" cap="flat" cmpd="sng" algn="ctr">
                <a:solidFill>
                  <a:schemeClr val="accent5">
                    <a:shade val="50000"/>
                  </a:schemeClr>
                </a:solidFill>
                <a:prstDash val="solid"/>
              </a:ln>
              <a:effectLst/>
            </c:spPr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7.8775131366158005E-2"/>
                  <c:y val="0.10876450172579798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txPr>
              <a:bodyPr/>
              <a:lstStyle/>
              <a:p>
                <a:pPr>
                  <a:defRPr sz="1600" b="1"/>
                </a:pPr>
                <a:endParaRPr lang="es-EC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Hoja3!$B$22:$B$23</c:f>
              <c:strCache>
                <c:ptCount val="2"/>
                <c:pt idx="0">
                  <c:v>REPERTORIO DE MEDICAMENTOS</c:v>
                </c:pt>
                <c:pt idx="1">
                  <c:v>SUBASTA INVERSA ELECTRÓNICA</c:v>
                </c:pt>
              </c:strCache>
            </c:strRef>
          </c:cat>
          <c:val>
            <c:numRef>
              <c:f>Hoja3!$C$22:$C$23</c:f>
              <c:numCache>
                <c:formatCode>_("$"\ * #,##0_);_("$"\ * \(#,##0\);_("$"\ * "-"??_);_(@_)</c:formatCode>
                <c:ptCount val="2"/>
                <c:pt idx="0">
                  <c:v>547.150454820601</c:v>
                </c:pt>
                <c:pt idx="1">
                  <c:v>123.80422058000001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/>
      <c:overlay val="0"/>
      <c:txPr>
        <a:bodyPr/>
        <a:lstStyle/>
        <a:p>
          <a:pPr>
            <a:defRPr sz="1600"/>
          </a:pPr>
          <a:endParaRPr lang="es-EC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s-EC" sz="2000"/>
              <a:t>Compra pública de medicamentos por entidades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Hoja3!$B$28:$B$34</c:f>
              <c:strCache>
                <c:ptCount val="7"/>
                <c:pt idx="0">
                  <c:v>IESS</c:v>
                </c:pt>
                <c:pt idx="1">
                  <c:v>MINISTERIO DE SALUD</c:v>
                </c:pt>
                <c:pt idx="2">
                  <c:v>ISSFA</c:v>
                </c:pt>
                <c:pt idx="3">
                  <c:v>ISSPOL</c:v>
                </c:pt>
                <c:pt idx="4">
                  <c:v>GAD Y SUS EP</c:v>
                </c:pt>
                <c:pt idx="5">
                  <c:v>OTRAS ENTIDADES</c:v>
                </c:pt>
                <c:pt idx="6">
                  <c:v>SOLCA</c:v>
                </c:pt>
              </c:strCache>
            </c:strRef>
          </c:cat>
          <c:val>
            <c:numRef>
              <c:f>Hoja3!$C$28:$C$34</c:f>
              <c:numCache>
                <c:formatCode>_(* #,##0_);_(* \(#,##0\);_(* "-"??_);_(@_)</c:formatCode>
                <c:ptCount val="7"/>
                <c:pt idx="0">
                  <c:v>380964393.9341017</c:v>
                </c:pt>
                <c:pt idx="1">
                  <c:v>252990748.15980199</c:v>
                </c:pt>
                <c:pt idx="2">
                  <c:v>15043723.465899987</c:v>
                </c:pt>
                <c:pt idx="3">
                  <c:v>11458031.940799991</c:v>
                </c:pt>
                <c:pt idx="4">
                  <c:v>5987776.9000000022</c:v>
                </c:pt>
                <c:pt idx="5">
                  <c:v>3102654.8600000008</c:v>
                </c:pt>
                <c:pt idx="6">
                  <c:v>1407346.14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5848704"/>
        <c:axId val="31744000"/>
        <c:axId val="0"/>
      </c:bar3DChart>
      <c:catAx>
        <c:axId val="358487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s-EC"/>
          </a:p>
        </c:txPr>
        <c:crossAx val="31744000"/>
        <c:crosses val="autoZero"/>
        <c:auto val="1"/>
        <c:lblAlgn val="ctr"/>
        <c:lblOffset val="100"/>
        <c:noMultiLvlLbl val="0"/>
      </c:catAx>
      <c:valAx>
        <c:axId val="31744000"/>
        <c:scaling>
          <c:orientation val="minMax"/>
        </c:scaling>
        <c:delete val="0"/>
        <c:axPos val="l"/>
        <c:numFmt formatCode="_(* #,##0_);_(* \(#,##0\);_(* &quot;-&quot;??_);_(@_)" sourceLinked="1"/>
        <c:majorTickMark val="out"/>
        <c:minorTickMark val="none"/>
        <c:tickLblPos val="nextTo"/>
        <c:crossAx val="35848704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2.6107898689244928E-3"/>
                <c:y val="0.39196966309458725"/>
              </c:manualLayout>
            </c:layout>
            <c:tx>
              <c:rich>
                <a:bodyPr/>
                <a:lstStyle/>
                <a:p>
                  <a:pPr>
                    <a:defRPr sz="1600"/>
                  </a:pPr>
                  <a:r>
                    <a:rPr lang="es-EC" sz="1600" dirty="0"/>
                    <a:t>Millones USD</a:t>
                  </a:r>
                </a:p>
              </c:rich>
            </c:tx>
          </c:dispUnitsLbl>
        </c:dispUnits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s-EC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s-EC" sz="2000"/>
              <a:t>TOP 25</a:t>
            </a:r>
            <a:r>
              <a:rPr lang="es-EC" sz="2000" baseline="0"/>
              <a:t> Entidades que más medicamentos compran</a:t>
            </a:r>
            <a:endParaRPr lang="es-EC" sz="200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51922326331802882"/>
          <c:y val="8.7652292132229914E-2"/>
          <c:w val="0.42907905723930051"/>
          <c:h val="0.8107691045895972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6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Hoja3!$B$73:$B$97</c:f>
              <c:strCache>
                <c:ptCount val="25"/>
                <c:pt idx="0">
                  <c:v>IESS HOSPITAL SAN FRANCISCO DE QUITO</c:v>
                </c:pt>
                <c:pt idx="1">
                  <c:v>IESS SEGURO DE SALUD CENTRO A.A. CENTRAL GUAYAS</c:v>
                </c:pt>
                <c:pt idx="2">
                  <c:v>IESS SEGURO DE SALUD CENTRO A.A. COTOCOLLAO QUITO</c:v>
                </c:pt>
                <c:pt idx="3">
                  <c:v>HOSPITAL DEL DIA DOCTOR EFREN JURADO LOPEZ</c:v>
                </c:pt>
                <c:pt idx="4">
                  <c:v>Hospital Quito No.1 de la Policia Nacional</c:v>
                </c:pt>
                <c:pt idx="5">
                  <c:v>IESS SEGURO DE SALUD CENTRO A.A CENTRAL QUITO</c:v>
                </c:pt>
                <c:pt idx="6">
                  <c:v>IESS CENTRO DE ATENCIÓN AMBULATORIA EL BATÁN</c:v>
                </c:pt>
                <c:pt idx="7">
                  <c:v>IESS HOSPITAL DE MANTA</c:v>
                </c:pt>
                <c:pt idx="8">
                  <c:v>IESS HOSPITAL DE AMBATO</c:v>
                </c:pt>
                <c:pt idx="9">
                  <c:v>IESS HOSPITAL DE RIOBAMBA</c:v>
                </c:pt>
                <c:pt idx="10">
                  <c:v>IESSHOSPITALBABAHOYO</c:v>
                </c:pt>
                <c:pt idx="11">
                  <c:v>IESS HOSPITAL MACHALA</c:v>
                </c:pt>
                <c:pt idx="12">
                  <c:v>IESS SEGURO DE SALUD CENTRO A. A. NORTE TARQUI</c:v>
                </c:pt>
                <c:pt idx="13">
                  <c:v>IESS SEGURO DE SALUD CENTRO A.A. SUR VALDIVIA</c:v>
                </c:pt>
                <c:pt idx="14">
                  <c:v>IESS HOSPITAL MANUEL Y. MONTEROS V.</c:v>
                </c:pt>
                <c:pt idx="15">
                  <c:v>ISSFA</c:v>
                </c:pt>
                <c:pt idx="16">
                  <c:v>IESS HOSPITAL DE MILAGRO</c:v>
                </c:pt>
                <c:pt idx="17">
                  <c:v>Hospital Guayaquil Abel Gilbert Ponton</c:v>
                </c:pt>
                <c:pt idx="18">
                  <c:v>IESS HOSPITAL DE PORTOVIEJO</c:v>
                </c:pt>
                <c:pt idx="19">
                  <c:v>IESS Hospital Regional José Carrasco Arteaga</c:v>
                </c:pt>
                <c:pt idx="20">
                  <c:v>Hospital Eugenio Espejo</c:v>
                </c:pt>
                <c:pt idx="21">
                  <c:v>MINISTERIO DE SALUD PUBLICA MATRIZ</c:v>
                </c:pt>
                <c:pt idx="22">
                  <c:v>IESS Hospital "Carlos Andrade Marín"</c:v>
                </c:pt>
                <c:pt idx="23">
                  <c:v>IESS HOSP. TEODORO M</c:v>
                </c:pt>
                <c:pt idx="24">
                  <c:v>IESS MATRIZ</c:v>
                </c:pt>
              </c:strCache>
            </c:strRef>
          </c:cat>
          <c:val>
            <c:numRef>
              <c:f>Hoja3!$C$73:$C$97</c:f>
              <c:numCache>
                <c:formatCode>_(* #,##0_);_(* \(#,##0\);_(* "-"??_);_(@_)</c:formatCode>
                <c:ptCount val="25"/>
                <c:pt idx="0">
                  <c:v>5920601.5778000001</c:v>
                </c:pt>
                <c:pt idx="1">
                  <c:v>5989095.5547999963</c:v>
                </c:pt>
                <c:pt idx="2">
                  <c:v>6067786.815299999</c:v>
                </c:pt>
                <c:pt idx="3">
                  <c:v>6129344.9951000027</c:v>
                </c:pt>
                <c:pt idx="4">
                  <c:v>6185146.3903000047</c:v>
                </c:pt>
                <c:pt idx="5">
                  <c:v>6477672.9555000002</c:v>
                </c:pt>
                <c:pt idx="6">
                  <c:v>6504143.7654999979</c:v>
                </c:pt>
                <c:pt idx="7">
                  <c:v>6997975.6793999998</c:v>
                </c:pt>
                <c:pt idx="8">
                  <c:v>7176197.8153999932</c:v>
                </c:pt>
                <c:pt idx="9">
                  <c:v>7955953.6452000029</c:v>
                </c:pt>
                <c:pt idx="10">
                  <c:v>8110452.806499999</c:v>
                </c:pt>
                <c:pt idx="11">
                  <c:v>8327267.0581000037</c:v>
                </c:pt>
                <c:pt idx="12">
                  <c:v>8527476.4007000048</c:v>
                </c:pt>
                <c:pt idx="13">
                  <c:v>9162692.7909000032</c:v>
                </c:pt>
                <c:pt idx="14">
                  <c:v>9587032.9081000015</c:v>
                </c:pt>
                <c:pt idx="15">
                  <c:v>10313013.907600008</c:v>
                </c:pt>
                <c:pt idx="16">
                  <c:v>12513457.692799997</c:v>
                </c:pt>
                <c:pt idx="17">
                  <c:v>13183061.708299993</c:v>
                </c:pt>
                <c:pt idx="18">
                  <c:v>16722113.717199994</c:v>
                </c:pt>
                <c:pt idx="19">
                  <c:v>20426874.547900002</c:v>
                </c:pt>
                <c:pt idx="20">
                  <c:v>20627635.720400002</c:v>
                </c:pt>
                <c:pt idx="21">
                  <c:v>25919678.81169999</c:v>
                </c:pt>
                <c:pt idx="22">
                  <c:v>50126027.59260004</c:v>
                </c:pt>
                <c:pt idx="23">
                  <c:v>50702975.61740002</c:v>
                </c:pt>
                <c:pt idx="24">
                  <c:v>57426991.35999997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850752"/>
        <c:axId val="31746304"/>
      </c:barChart>
      <c:catAx>
        <c:axId val="3585075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s-EC"/>
          </a:p>
        </c:txPr>
        <c:crossAx val="31746304"/>
        <c:crosses val="autoZero"/>
        <c:auto val="1"/>
        <c:lblAlgn val="ctr"/>
        <c:lblOffset val="100"/>
        <c:noMultiLvlLbl val="0"/>
      </c:catAx>
      <c:valAx>
        <c:axId val="31746304"/>
        <c:scaling>
          <c:orientation val="minMax"/>
        </c:scaling>
        <c:delete val="0"/>
        <c:axPos val="b"/>
        <c:numFmt formatCode="_(* #,##0_);_(* \(#,##0\);_(* &quot;-&quot;??_);_(@_)" sourceLinked="1"/>
        <c:majorTickMark val="out"/>
        <c:minorTickMark val="none"/>
        <c:tickLblPos val="nextTo"/>
        <c:crossAx val="35850752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0.73948805386017247"/>
                <c:y val="0.93397701303053959"/>
              </c:manualLayout>
            </c:layout>
            <c:tx>
              <c:rich>
                <a:bodyPr/>
                <a:lstStyle/>
                <a:p>
                  <a:pPr>
                    <a:defRPr/>
                  </a:pPr>
                  <a:r>
                    <a:rPr lang="es-EC"/>
                    <a:t>Millones USD</a:t>
                  </a:r>
                </a:p>
              </c:rich>
            </c:tx>
          </c:dispUnitsLbl>
        </c:dispUnits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s-EC" sz="2000"/>
              <a:t>Compra pública de medicamentos por ubicación</a:t>
            </a:r>
            <a:r>
              <a:rPr lang="es-EC" sz="2000" baseline="0"/>
              <a:t> de las entidades contratantes</a:t>
            </a:r>
            <a:endParaRPr lang="es-EC" sz="2000"/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Hoja3!$B$43:$B$53</c:f>
              <c:strCache>
                <c:ptCount val="11"/>
                <c:pt idx="0">
                  <c:v>PICHINCHA</c:v>
                </c:pt>
                <c:pt idx="1">
                  <c:v>GUAYAS</c:v>
                </c:pt>
                <c:pt idx="2">
                  <c:v>MANABÍ</c:v>
                </c:pt>
                <c:pt idx="3">
                  <c:v>AZUAY</c:v>
                </c:pt>
                <c:pt idx="4">
                  <c:v>EL ORO</c:v>
                </c:pt>
                <c:pt idx="5">
                  <c:v>LOJA</c:v>
                </c:pt>
                <c:pt idx="6">
                  <c:v>LOS RIOS</c:v>
                </c:pt>
                <c:pt idx="7">
                  <c:v>TUNGURAHUA</c:v>
                </c:pt>
                <c:pt idx="8">
                  <c:v>CHIMBORAZO</c:v>
                </c:pt>
                <c:pt idx="9">
                  <c:v>ESMERALDAS</c:v>
                </c:pt>
                <c:pt idx="10">
                  <c:v>IMBABURA</c:v>
                </c:pt>
              </c:strCache>
            </c:strRef>
          </c:cat>
          <c:val>
            <c:numRef>
              <c:f>Hoja3!$D$43:$D$53</c:f>
              <c:numCache>
                <c:formatCode>0%</c:formatCode>
                <c:ptCount val="11"/>
                <c:pt idx="0">
                  <c:v>0.36103046961908547</c:v>
                </c:pt>
                <c:pt idx="1">
                  <c:v>0.2456206689766405</c:v>
                </c:pt>
                <c:pt idx="2">
                  <c:v>7.4924121983180797E-2</c:v>
                </c:pt>
                <c:pt idx="3">
                  <c:v>5.3570316055909131E-2</c:v>
                </c:pt>
                <c:pt idx="4">
                  <c:v>3.3155669185132068E-2</c:v>
                </c:pt>
                <c:pt idx="5">
                  <c:v>3.2802342363974737E-2</c:v>
                </c:pt>
                <c:pt idx="6">
                  <c:v>3.0379385791938988E-2</c:v>
                </c:pt>
                <c:pt idx="7">
                  <c:v>2.2507926059511192E-2</c:v>
                </c:pt>
                <c:pt idx="8">
                  <c:v>2.245312085962485E-2</c:v>
                </c:pt>
                <c:pt idx="9">
                  <c:v>1.6717988533134179E-2</c:v>
                </c:pt>
                <c:pt idx="10">
                  <c:v>1.6370128006399462E-2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36053504"/>
        <c:axId val="31748608"/>
        <c:axId val="0"/>
      </c:bar3DChart>
      <c:catAx>
        <c:axId val="360535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s-EC"/>
          </a:p>
        </c:txPr>
        <c:crossAx val="31748608"/>
        <c:crosses val="autoZero"/>
        <c:auto val="1"/>
        <c:lblAlgn val="ctr"/>
        <c:lblOffset val="100"/>
        <c:noMultiLvlLbl val="0"/>
      </c:catAx>
      <c:valAx>
        <c:axId val="3174860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360535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s-EC" sz="2000"/>
              <a:t>TOP 25</a:t>
            </a:r>
            <a:r>
              <a:rPr lang="es-EC" sz="2000" baseline="0"/>
              <a:t> Principales proveedores de medicamentos</a:t>
            </a:r>
            <a:endParaRPr lang="es-EC" sz="2000"/>
          </a:p>
        </c:rich>
      </c:tx>
      <c:layout>
        <c:manualLayout>
          <c:xMode val="edge"/>
          <c:yMode val="edge"/>
          <c:x val="0.19895183596883045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46457954134245455"/>
          <c:y val="6.8154312162074973E-2"/>
          <c:w val="0.48008890161068984"/>
          <c:h val="0.8177953979326192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B0F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Hoja3!$B$102:$B$126</c:f>
              <c:strCache>
                <c:ptCount val="25"/>
                <c:pt idx="0">
                  <c:v>DISTRIBUIDORA ECUATORIANA DIFARE S.A.</c:v>
                </c:pt>
                <c:pt idx="1">
                  <c:v>NOVARTIS ECUADOR S.A.</c:v>
                </c:pt>
                <c:pt idx="2">
                  <c:v>APOLO APOLO JOSE GONZALO</c:v>
                </c:pt>
                <c:pt idx="3">
                  <c:v>LABORATORIOS CHALVER DEL ECUADOR CIA. LTDA.</c:v>
                </c:pt>
                <c:pt idx="4">
                  <c:v>QUIMICA ARISTON ECUADOR CIA. LTDA.</c:v>
                </c:pt>
                <c:pt idx="5">
                  <c:v>GINSBERG ECUADOR S.A.</c:v>
                </c:pt>
                <c:pt idx="6">
                  <c:v>Banco Oncologico Bancology</c:v>
                </c:pt>
                <c:pt idx="7">
                  <c:v>CORPORACION FARMACEUTICA MEDISUMI S.A.</c:v>
                </c:pt>
                <c:pt idx="8">
                  <c:v>GYKORMED S.A.</c:v>
                </c:pt>
                <c:pt idx="9">
                  <c:v>RODDOME PHARMACEUTICAL S.A.</c:v>
                </c:pt>
                <c:pt idx="10">
                  <c:v>LABORATORIOS H.G. C.A.</c:v>
                </c:pt>
                <c:pt idx="11">
                  <c:v>ITALCHEM ECUADOR S.A.</c:v>
                </c:pt>
                <c:pt idx="12">
                  <c:v>ABBOTT LABORATORIOS DEL ECUADOR CIA. LTDA.</c:v>
                </c:pt>
                <c:pt idx="13">
                  <c:v>PFIZER CIA. LTDA.</c:v>
                </c:pt>
                <c:pt idx="14">
                  <c:v>GLAXOSMITHKLINE ECUADOR S.A.</c:v>
                </c:pt>
                <c:pt idx="15">
                  <c:v>QUIFATEX S.A.</c:v>
                </c:pt>
                <c:pt idx="16">
                  <c:v>KRONOS LABORATORIOS C. LTDA.</c:v>
                </c:pt>
                <c:pt idx="17">
                  <c:v>RRPGOLDEN INTEGRA IMPORTADORA S.A.</c:v>
                </c:pt>
                <c:pt idx="18">
                  <c:v>PROPHAR S.A</c:v>
                </c:pt>
                <c:pt idx="19">
                  <c:v>MOYA MURILLO MARIA LUISA</c:v>
                </c:pt>
                <c:pt idx="20">
                  <c:v>GRUNENTHAL ECUATORIANA CIA LTDA</c:v>
                </c:pt>
                <c:pt idx="21">
                  <c:v>LABORATORIOS INDUSTRIALES LIFE C.A.</c:v>
                </c:pt>
                <c:pt idx="22">
                  <c:v>PHARMABRAND S.A.</c:v>
                </c:pt>
                <c:pt idx="23">
                  <c:v>JRCPHARMA ECUADOR S.A.</c:v>
                </c:pt>
                <c:pt idx="24">
                  <c:v>LETERAGO DEL ECUADOR S.A</c:v>
                </c:pt>
              </c:strCache>
            </c:strRef>
          </c:cat>
          <c:val>
            <c:numRef>
              <c:f>Hoja3!$C$102:$C$126</c:f>
              <c:numCache>
                <c:formatCode>_(* #,##0_);_(* \(#,##0\);_(* "-"??_);_(@_)</c:formatCode>
                <c:ptCount val="25"/>
                <c:pt idx="0">
                  <c:v>7645068.3486999972</c:v>
                </c:pt>
                <c:pt idx="1">
                  <c:v>7827548.8840000033</c:v>
                </c:pt>
                <c:pt idx="2">
                  <c:v>7936005.6599999936</c:v>
                </c:pt>
                <c:pt idx="3">
                  <c:v>8045151.3455999978</c:v>
                </c:pt>
                <c:pt idx="4">
                  <c:v>8168391.3734000167</c:v>
                </c:pt>
                <c:pt idx="5">
                  <c:v>8551993.4121999927</c:v>
                </c:pt>
                <c:pt idx="6">
                  <c:v>9286834.2014000155</c:v>
                </c:pt>
                <c:pt idx="7">
                  <c:v>9980671.7338000163</c:v>
                </c:pt>
                <c:pt idx="8">
                  <c:v>10579209.085999994</c:v>
                </c:pt>
                <c:pt idx="9">
                  <c:v>10881781.001499996</c:v>
                </c:pt>
                <c:pt idx="10">
                  <c:v>12486184.968799986</c:v>
                </c:pt>
                <c:pt idx="11">
                  <c:v>13688475.56940007</c:v>
                </c:pt>
                <c:pt idx="12">
                  <c:v>14148594.754000006</c:v>
                </c:pt>
                <c:pt idx="13">
                  <c:v>16049302.185599985</c:v>
                </c:pt>
                <c:pt idx="14">
                  <c:v>18992106.25970003</c:v>
                </c:pt>
                <c:pt idx="15">
                  <c:v>19506859.154399976</c:v>
                </c:pt>
                <c:pt idx="16">
                  <c:v>21692369.260299966</c:v>
                </c:pt>
                <c:pt idx="17">
                  <c:v>21738794.545800004</c:v>
                </c:pt>
                <c:pt idx="18">
                  <c:v>22440061.834699888</c:v>
                </c:pt>
                <c:pt idx="19">
                  <c:v>35081278.135099865</c:v>
                </c:pt>
                <c:pt idx="20">
                  <c:v>36211219.356999993</c:v>
                </c:pt>
                <c:pt idx="21">
                  <c:v>36974945.586799927</c:v>
                </c:pt>
                <c:pt idx="22">
                  <c:v>41872684.670500077</c:v>
                </c:pt>
                <c:pt idx="23">
                  <c:v>51262304.450800002</c:v>
                </c:pt>
                <c:pt idx="24">
                  <c:v>123440015.58330001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125504"/>
        <c:axId val="31750912"/>
      </c:barChart>
      <c:catAx>
        <c:axId val="4712550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s-EC"/>
          </a:p>
        </c:txPr>
        <c:crossAx val="31750912"/>
        <c:crosses val="autoZero"/>
        <c:auto val="1"/>
        <c:lblAlgn val="ctr"/>
        <c:lblOffset val="100"/>
        <c:noMultiLvlLbl val="0"/>
      </c:catAx>
      <c:valAx>
        <c:axId val="31750912"/>
        <c:scaling>
          <c:orientation val="minMax"/>
        </c:scaling>
        <c:delete val="0"/>
        <c:axPos val="b"/>
        <c:numFmt formatCode="_(* #,##0_);_(* \(#,##0\);_(* &quot;-&quot;??_);_(@_)" sourceLinked="1"/>
        <c:majorTickMark val="out"/>
        <c:minorTickMark val="none"/>
        <c:tickLblPos val="nextTo"/>
        <c:crossAx val="47125504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0.66924851253126239"/>
                <c:y val="0.92391557467755114"/>
              </c:manualLayout>
            </c:layout>
            <c:tx>
              <c:rich>
                <a:bodyPr/>
                <a:lstStyle/>
                <a:p>
                  <a:pPr>
                    <a:defRPr/>
                  </a:pPr>
                  <a:r>
                    <a:rPr lang="es-EC"/>
                    <a:t>Millones USD</a:t>
                  </a:r>
                </a:p>
              </c:rich>
            </c:tx>
          </c:dispUnitsLbl>
        </c:dispUnits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 sz="1800"/>
            </a:pPr>
            <a:r>
              <a:rPr lang="es-EC" sz="2000" b="1" i="0" baseline="0" dirty="0" smtClean="0">
                <a:effectLst/>
              </a:rPr>
              <a:t>Montos adjudicados del repertorio de medicamentos por ATC</a:t>
            </a:r>
            <a:endParaRPr lang="es-EC" sz="1800" dirty="0">
              <a:effectLst/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48060944820592977"/>
          <c:y val="9.6864303795705334E-2"/>
          <c:w val="0.41871168599546016"/>
          <c:h val="0.804869025359253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4"/>
            </a:solidFill>
            <a:ln w="1905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ANALISIS!$B$52:$B$65</c:f>
              <c:strCache>
                <c:ptCount val="14"/>
                <c:pt idx="0">
                  <c:v>Productos Antiparasitarios, insecticidas y repelentes</c:v>
                </c:pt>
                <c:pt idx="1">
                  <c:v>Dermatológicos</c:v>
                </c:pt>
                <c:pt idx="2">
                  <c:v>Órgano de los sentidos</c:v>
                </c:pt>
                <c:pt idx="3">
                  <c:v>Varios</c:v>
                </c:pt>
                <c:pt idx="4">
                  <c:v>Sistema Genitourinario y hormonas sexuales</c:v>
                </c:pt>
                <c:pt idx="5">
                  <c:v>Preparados hormonales sistémicos, Excl</c:v>
                </c:pt>
                <c:pt idx="6">
                  <c:v>Sistema respiratorio</c:v>
                </c:pt>
                <c:pt idx="7">
                  <c:v>Sistema musculoesquelético</c:v>
                </c:pt>
                <c:pt idx="8">
                  <c:v>Sistema nervioso</c:v>
                </c:pt>
                <c:pt idx="9">
                  <c:v>Agentes antineoplásicos e inmunomoduladores</c:v>
                </c:pt>
                <c:pt idx="10">
                  <c:v>Sangre y órganos formadores de sangre</c:v>
                </c:pt>
                <c:pt idx="11">
                  <c:v>Tracto alimentario y metabolismo</c:v>
                </c:pt>
                <c:pt idx="12">
                  <c:v>Sistema cardiovascular</c:v>
                </c:pt>
                <c:pt idx="13">
                  <c:v>Antiinfecciosos para uso sistémico</c:v>
                </c:pt>
              </c:strCache>
            </c:strRef>
          </c:cat>
          <c:val>
            <c:numRef>
              <c:f>ANALISIS!$C$52:$C$65</c:f>
              <c:numCache>
                <c:formatCode>#,##0</c:formatCode>
                <c:ptCount val="14"/>
                <c:pt idx="0">
                  <c:v>4030679.983800007</c:v>
                </c:pt>
                <c:pt idx="1">
                  <c:v>6156590.0664999932</c:v>
                </c:pt>
                <c:pt idx="2">
                  <c:v>6293461.3409000002</c:v>
                </c:pt>
                <c:pt idx="3">
                  <c:v>6597455.8467999995</c:v>
                </c:pt>
                <c:pt idx="4">
                  <c:v>8916735.8445999958</c:v>
                </c:pt>
                <c:pt idx="5">
                  <c:v>9405138.0195999853</c:v>
                </c:pt>
                <c:pt idx="6">
                  <c:v>14998765.578800008</c:v>
                </c:pt>
                <c:pt idx="7">
                  <c:v>35553287.74849996</c:v>
                </c:pt>
                <c:pt idx="8">
                  <c:v>37314838.265800036</c:v>
                </c:pt>
                <c:pt idx="9">
                  <c:v>56906873.048999973</c:v>
                </c:pt>
                <c:pt idx="10">
                  <c:v>74244985.684100032</c:v>
                </c:pt>
                <c:pt idx="11">
                  <c:v>76653079.665200263</c:v>
                </c:pt>
                <c:pt idx="12">
                  <c:v>91064244.372399896</c:v>
                </c:pt>
                <c:pt idx="13">
                  <c:v>119014319.35459968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128064"/>
        <c:axId val="34850496"/>
      </c:barChart>
      <c:catAx>
        <c:axId val="4712806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 rot="0" vert="horz"/>
          <a:lstStyle/>
          <a:p>
            <a:pPr>
              <a:defRPr sz="1400"/>
            </a:pPr>
            <a:endParaRPr lang="es-EC"/>
          </a:p>
        </c:txPr>
        <c:crossAx val="34850496"/>
        <c:crosses val="autoZero"/>
        <c:auto val="1"/>
        <c:lblAlgn val="ctr"/>
        <c:lblOffset val="100"/>
        <c:noMultiLvlLbl val="0"/>
      </c:catAx>
      <c:valAx>
        <c:axId val="34850496"/>
        <c:scaling>
          <c:orientation val="minMax"/>
        </c:scaling>
        <c:delete val="0"/>
        <c:axPos val="b"/>
        <c:numFmt formatCode="#,##0" sourceLinked="1"/>
        <c:majorTickMark val="out"/>
        <c:minorTickMark val="none"/>
        <c:tickLblPos val="nextTo"/>
        <c:crossAx val="47128064"/>
        <c:crosses val="autoZero"/>
        <c:crossBetween val="between"/>
        <c:dispUnits>
          <c:builtInUnit val="millions"/>
        </c:dispUnits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s-EC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B54325-C7C8-4424-85AE-60942B8C0309}" type="doc">
      <dgm:prSet loTypeId="urn:microsoft.com/office/officeart/2005/8/layout/chevron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61BA7FB2-A798-45EE-AF8D-7D9B08FC4FCE}">
      <dgm:prSet custT="1"/>
      <dgm:spPr/>
      <dgm:t>
        <a:bodyPr/>
        <a:lstStyle/>
        <a:p>
          <a:pPr algn="ctr" rtl="0"/>
          <a:r>
            <a:rPr lang="es-MX" sz="1600" b="1" dirty="0" smtClean="0"/>
            <a:t>1.Etapa Preparatoria</a:t>
          </a:r>
          <a:endParaRPr lang="es-EC" sz="1600" b="1" dirty="0"/>
        </a:p>
      </dgm:t>
    </dgm:pt>
    <dgm:pt modelId="{49D50451-E846-4B49-932E-991D9C6202E8}" type="parTrans" cxnId="{705637AB-4384-4D89-A70F-490EE5B474F8}">
      <dgm:prSet/>
      <dgm:spPr/>
      <dgm:t>
        <a:bodyPr/>
        <a:lstStyle/>
        <a:p>
          <a:endParaRPr lang="es-EC" sz="2400"/>
        </a:p>
      </dgm:t>
    </dgm:pt>
    <dgm:pt modelId="{26FC2DE0-13A9-48BF-892D-9D971BD56466}" type="sibTrans" cxnId="{705637AB-4384-4D89-A70F-490EE5B474F8}">
      <dgm:prSet/>
      <dgm:spPr/>
      <dgm:t>
        <a:bodyPr/>
        <a:lstStyle/>
        <a:p>
          <a:endParaRPr lang="es-EC" sz="2400"/>
        </a:p>
      </dgm:t>
    </dgm:pt>
    <dgm:pt modelId="{4EA2453F-F34A-450F-ABCF-547DF1B52B7B}">
      <dgm:prSet custT="1"/>
      <dgm:spPr/>
      <dgm:t>
        <a:bodyPr/>
        <a:lstStyle/>
        <a:p>
          <a:pPr algn="ctr" rtl="0"/>
          <a:r>
            <a:rPr lang="es-EC" sz="1600" b="1" dirty="0" smtClean="0"/>
            <a:t>4.Etapa Postcontractual o Evaluativa</a:t>
          </a:r>
          <a:endParaRPr lang="es-EC" sz="1600" b="1" dirty="0"/>
        </a:p>
      </dgm:t>
    </dgm:pt>
    <dgm:pt modelId="{618A30D9-4BE7-45B6-B879-8B28BEB0C8AD}" type="parTrans" cxnId="{1D8F404F-1576-448A-A3E4-B4AF6AD75AF0}">
      <dgm:prSet/>
      <dgm:spPr/>
      <dgm:t>
        <a:bodyPr/>
        <a:lstStyle/>
        <a:p>
          <a:endParaRPr lang="es-EC" sz="2400"/>
        </a:p>
      </dgm:t>
    </dgm:pt>
    <dgm:pt modelId="{DC928D10-FF8A-4713-8D7A-D3EDCC8A57C8}" type="sibTrans" cxnId="{1D8F404F-1576-448A-A3E4-B4AF6AD75AF0}">
      <dgm:prSet/>
      <dgm:spPr/>
      <dgm:t>
        <a:bodyPr/>
        <a:lstStyle/>
        <a:p>
          <a:endParaRPr lang="es-EC" sz="2400"/>
        </a:p>
      </dgm:t>
    </dgm:pt>
    <dgm:pt modelId="{75A01E4C-CAB8-4626-A3F3-BD2C083CDD8C}">
      <dgm:prSet custT="1"/>
      <dgm:spPr/>
      <dgm:t>
        <a:bodyPr/>
        <a:lstStyle/>
        <a:p>
          <a:pPr algn="ctr" rtl="0"/>
          <a:r>
            <a:rPr lang="es-EC" sz="1600" b="1" dirty="0" smtClean="0"/>
            <a:t>2.Etapa Precontractual</a:t>
          </a:r>
          <a:endParaRPr lang="es-EC" sz="1600" b="1" dirty="0"/>
        </a:p>
      </dgm:t>
    </dgm:pt>
    <dgm:pt modelId="{9A67FCB8-1D17-4DA4-A41E-39143802C924}" type="parTrans" cxnId="{0B8AED08-2BDD-4CCC-A794-5FAC8D2A4103}">
      <dgm:prSet/>
      <dgm:spPr/>
      <dgm:t>
        <a:bodyPr/>
        <a:lstStyle/>
        <a:p>
          <a:endParaRPr lang="es-EC" sz="2400"/>
        </a:p>
      </dgm:t>
    </dgm:pt>
    <dgm:pt modelId="{FE62A024-59BF-497D-9515-00FBE5914DC5}" type="sibTrans" cxnId="{0B8AED08-2BDD-4CCC-A794-5FAC8D2A4103}">
      <dgm:prSet/>
      <dgm:spPr/>
      <dgm:t>
        <a:bodyPr/>
        <a:lstStyle/>
        <a:p>
          <a:endParaRPr lang="es-EC" sz="2400"/>
        </a:p>
      </dgm:t>
    </dgm:pt>
    <dgm:pt modelId="{3DE9B931-A963-48EA-B7FB-E153F20F5472}">
      <dgm:prSet custT="1"/>
      <dgm:spPr/>
      <dgm:t>
        <a:bodyPr/>
        <a:lstStyle/>
        <a:p>
          <a:pPr algn="ctr" rtl="0"/>
          <a:r>
            <a:rPr lang="es-EC" sz="1600" b="1" dirty="0" smtClean="0"/>
            <a:t>3.Etapa Contractual</a:t>
          </a:r>
          <a:endParaRPr lang="es-EC" sz="1600" b="1" dirty="0"/>
        </a:p>
      </dgm:t>
    </dgm:pt>
    <dgm:pt modelId="{C052A2AC-8686-4B13-AF79-A8F73423A447}" type="parTrans" cxnId="{0C6ABFF8-30CD-499D-B8EA-FCA30605A5FC}">
      <dgm:prSet/>
      <dgm:spPr/>
      <dgm:t>
        <a:bodyPr/>
        <a:lstStyle/>
        <a:p>
          <a:endParaRPr lang="es-EC"/>
        </a:p>
      </dgm:t>
    </dgm:pt>
    <dgm:pt modelId="{E1B3F794-175C-4907-9B97-F53E09B742E3}" type="sibTrans" cxnId="{0C6ABFF8-30CD-499D-B8EA-FCA30605A5FC}">
      <dgm:prSet/>
      <dgm:spPr/>
      <dgm:t>
        <a:bodyPr/>
        <a:lstStyle/>
        <a:p>
          <a:endParaRPr lang="es-EC"/>
        </a:p>
      </dgm:t>
    </dgm:pt>
    <dgm:pt modelId="{3DE50C20-F5FA-41E7-8AFF-B3693068A800}" type="pres">
      <dgm:prSet presAssocID="{A7B54325-C7C8-4424-85AE-60942B8C030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1BCCEFF8-D24E-47C4-9681-909921259FB0}" type="pres">
      <dgm:prSet presAssocID="{61BA7FB2-A798-45EE-AF8D-7D9B08FC4FCE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707B77D-AD18-4EF4-ACE9-74B4373BEFB5}" type="pres">
      <dgm:prSet presAssocID="{26FC2DE0-13A9-48BF-892D-9D971BD56466}" presName="parTxOnlySpace" presStyleCnt="0"/>
      <dgm:spPr/>
    </dgm:pt>
    <dgm:pt modelId="{E6D3EAE4-E903-401A-9C7F-399686AE7365}" type="pres">
      <dgm:prSet presAssocID="{75A01E4C-CAB8-4626-A3F3-BD2C083CDD8C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8D4A6D8-1D24-4EDC-BBB3-0D3FFCD6C2BD}" type="pres">
      <dgm:prSet presAssocID="{FE62A024-59BF-497D-9515-00FBE5914DC5}" presName="parTxOnlySpace" presStyleCnt="0"/>
      <dgm:spPr/>
    </dgm:pt>
    <dgm:pt modelId="{6BCB3A6B-91C2-4F45-AC9A-E349D67A5AAE}" type="pres">
      <dgm:prSet presAssocID="{3DE9B931-A963-48EA-B7FB-E153F20F5472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1C2D9C9-0427-4895-A413-C30443B46BBE}" type="pres">
      <dgm:prSet presAssocID="{E1B3F794-175C-4907-9B97-F53E09B742E3}" presName="parTxOnlySpace" presStyleCnt="0"/>
      <dgm:spPr/>
    </dgm:pt>
    <dgm:pt modelId="{525C9909-2C49-4987-BA46-067CE7903FBA}" type="pres">
      <dgm:prSet presAssocID="{4EA2453F-F34A-450F-ABCF-547DF1B52B7B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2103018-B105-4F1F-ACF2-76D99ED7EA45}" type="presOf" srcId="{3DE9B931-A963-48EA-B7FB-E153F20F5472}" destId="{6BCB3A6B-91C2-4F45-AC9A-E349D67A5AAE}" srcOrd="0" destOrd="0" presId="urn:microsoft.com/office/officeart/2005/8/layout/chevron1"/>
    <dgm:cxn modelId="{0C6ABFF8-30CD-499D-B8EA-FCA30605A5FC}" srcId="{A7B54325-C7C8-4424-85AE-60942B8C0309}" destId="{3DE9B931-A963-48EA-B7FB-E153F20F5472}" srcOrd="2" destOrd="0" parTransId="{C052A2AC-8686-4B13-AF79-A8F73423A447}" sibTransId="{E1B3F794-175C-4907-9B97-F53E09B742E3}"/>
    <dgm:cxn modelId="{39E40E01-82F3-4D5A-9E5D-F3487797F6D8}" type="presOf" srcId="{61BA7FB2-A798-45EE-AF8D-7D9B08FC4FCE}" destId="{1BCCEFF8-D24E-47C4-9681-909921259FB0}" srcOrd="0" destOrd="0" presId="urn:microsoft.com/office/officeart/2005/8/layout/chevron1"/>
    <dgm:cxn modelId="{C9CE58D8-F3EA-48EE-8E01-834B1CAD3250}" type="presOf" srcId="{4EA2453F-F34A-450F-ABCF-547DF1B52B7B}" destId="{525C9909-2C49-4987-BA46-067CE7903FBA}" srcOrd="0" destOrd="0" presId="urn:microsoft.com/office/officeart/2005/8/layout/chevron1"/>
    <dgm:cxn modelId="{7B48A0F0-A172-4C01-9BE3-8D4196DD6458}" type="presOf" srcId="{75A01E4C-CAB8-4626-A3F3-BD2C083CDD8C}" destId="{E6D3EAE4-E903-401A-9C7F-399686AE7365}" srcOrd="0" destOrd="0" presId="urn:microsoft.com/office/officeart/2005/8/layout/chevron1"/>
    <dgm:cxn modelId="{705637AB-4384-4D89-A70F-490EE5B474F8}" srcId="{A7B54325-C7C8-4424-85AE-60942B8C0309}" destId="{61BA7FB2-A798-45EE-AF8D-7D9B08FC4FCE}" srcOrd="0" destOrd="0" parTransId="{49D50451-E846-4B49-932E-991D9C6202E8}" sibTransId="{26FC2DE0-13A9-48BF-892D-9D971BD56466}"/>
    <dgm:cxn modelId="{9714AD43-2531-4707-B744-D8333C3EFBE6}" type="presOf" srcId="{A7B54325-C7C8-4424-85AE-60942B8C0309}" destId="{3DE50C20-F5FA-41E7-8AFF-B3693068A800}" srcOrd="0" destOrd="0" presId="urn:microsoft.com/office/officeart/2005/8/layout/chevron1"/>
    <dgm:cxn modelId="{0B8AED08-2BDD-4CCC-A794-5FAC8D2A4103}" srcId="{A7B54325-C7C8-4424-85AE-60942B8C0309}" destId="{75A01E4C-CAB8-4626-A3F3-BD2C083CDD8C}" srcOrd="1" destOrd="0" parTransId="{9A67FCB8-1D17-4DA4-A41E-39143802C924}" sibTransId="{FE62A024-59BF-497D-9515-00FBE5914DC5}"/>
    <dgm:cxn modelId="{1D8F404F-1576-448A-A3E4-B4AF6AD75AF0}" srcId="{A7B54325-C7C8-4424-85AE-60942B8C0309}" destId="{4EA2453F-F34A-450F-ABCF-547DF1B52B7B}" srcOrd="3" destOrd="0" parTransId="{618A30D9-4BE7-45B6-B879-8B28BEB0C8AD}" sibTransId="{DC928D10-FF8A-4713-8D7A-D3EDCC8A57C8}"/>
    <dgm:cxn modelId="{C7906C37-C08F-40C1-8ADC-0D5BE2B6D212}" type="presParOf" srcId="{3DE50C20-F5FA-41E7-8AFF-B3693068A800}" destId="{1BCCEFF8-D24E-47C4-9681-909921259FB0}" srcOrd="0" destOrd="0" presId="urn:microsoft.com/office/officeart/2005/8/layout/chevron1"/>
    <dgm:cxn modelId="{EC12A434-9B0E-4173-A97B-4E537AF66E65}" type="presParOf" srcId="{3DE50C20-F5FA-41E7-8AFF-B3693068A800}" destId="{3707B77D-AD18-4EF4-ACE9-74B4373BEFB5}" srcOrd="1" destOrd="0" presId="urn:microsoft.com/office/officeart/2005/8/layout/chevron1"/>
    <dgm:cxn modelId="{54006D54-6D00-42A2-A936-A58428ECF13F}" type="presParOf" srcId="{3DE50C20-F5FA-41E7-8AFF-B3693068A800}" destId="{E6D3EAE4-E903-401A-9C7F-399686AE7365}" srcOrd="2" destOrd="0" presId="urn:microsoft.com/office/officeart/2005/8/layout/chevron1"/>
    <dgm:cxn modelId="{2233666A-F60B-4D58-9654-BED7424860B8}" type="presParOf" srcId="{3DE50C20-F5FA-41E7-8AFF-B3693068A800}" destId="{38D4A6D8-1D24-4EDC-BBB3-0D3FFCD6C2BD}" srcOrd="3" destOrd="0" presId="urn:microsoft.com/office/officeart/2005/8/layout/chevron1"/>
    <dgm:cxn modelId="{1C39F9B2-70AD-4CCF-90C6-26BC0176EC78}" type="presParOf" srcId="{3DE50C20-F5FA-41E7-8AFF-B3693068A800}" destId="{6BCB3A6B-91C2-4F45-AC9A-E349D67A5AAE}" srcOrd="4" destOrd="0" presId="urn:microsoft.com/office/officeart/2005/8/layout/chevron1"/>
    <dgm:cxn modelId="{6A477640-69A3-4F14-B288-2BC8578EAA9B}" type="presParOf" srcId="{3DE50C20-F5FA-41E7-8AFF-B3693068A800}" destId="{D1C2D9C9-0427-4895-A413-C30443B46BBE}" srcOrd="5" destOrd="0" presId="urn:microsoft.com/office/officeart/2005/8/layout/chevron1"/>
    <dgm:cxn modelId="{9B26CA5D-C4C8-43EE-9191-FCEAFA496EF2}" type="presParOf" srcId="{3DE50C20-F5FA-41E7-8AFF-B3693068A800}" destId="{525C9909-2C49-4987-BA46-067CE7903FBA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82D221-18E3-4563-8D27-BFC411360CE4}" type="doc">
      <dgm:prSet loTypeId="urn:microsoft.com/office/officeart/2005/8/layout/target3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7418E30E-D96B-4F43-938B-818E6791B1E7}">
      <dgm:prSet phldrT="[Texto]"/>
      <dgm:spPr/>
      <dgm:t>
        <a:bodyPr/>
        <a:lstStyle/>
        <a:p>
          <a:r>
            <a:rPr lang="es-EC" b="1" dirty="0" smtClean="0"/>
            <a:t>DIAGNÓSTICO PARTICIPATIVO DEL SECTOR</a:t>
          </a:r>
          <a:endParaRPr lang="es-EC" b="1" dirty="0"/>
        </a:p>
      </dgm:t>
    </dgm:pt>
    <dgm:pt modelId="{697B8C45-7CD4-4BF8-B61E-915A24A7EBF7}" type="parTrans" cxnId="{4E6634D2-E103-49E3-8AC5-6398AFD4D254}">
      <dgm:prSet/>
      <dgm:spPr/>
      <dgm:t>
        <a:bodyPr/>
        <a:lstStyle/>
        <a:p>
          <a:endParaRPr lang="es-EC"/>
        </a:p>
      </dgm:t>
    </dgm:pt>
    <dgm:pt modelId="{1108EF15-F955-4A0A-AFA0-AECBBBCB7B2C}" type="sibTrans" cxnId="{4E6634D2-E103-49E3-8AC5-6398AFD4D254}">
      <dgm:prSet/>
      <dgm:spPr/>
      <dgm:t>
        <a:bodyPr/>
        <a:lstStyle/>
        <a:p>
          <a:endParaRPr lang="es-EC"/>
        </a:p>
      </dgm:t>
    </dgm:pt>
    <dgm:pt modelId="{CB7ECECB-A719-47D6-8EB3-3796F93EF872}">
      <dgm:prSet phldrT="[Texto]"/>
      <dgm:spPr/>
      <dgm:t>
        <a:bodyPr/>
        <a:lstStyle/>
        <a:p>
          <a:r>
            <a:rPr lang="es-EC" dirty="0" smtClean="0"/>
            <a:t>DESARROLLO COMPETITIVO DE LOS PROVEEDORES</a:t>
          </a:r>
          <a:endParaRPr lang="es-EC" b="1" dirty="0"/>
        </a:p>
      </dgm:t>
    </dgm:pt>
    <dgm:pt modelId="{82E4CF57-AF66-48B1-90D1-822C60A4CB23}" type="parTrans" cxnId="{BD962EE8-A1BE-4F49-BDB8-A0EABFEC4063}">
      <dgm:prSet/>
      <dgm:spPr/>
      <dgm:t>
        <a:bodyPr/>
        <a:lstStyle/>
        <a:p>
          <a:endParaRPr lang="es-EC"/>
        </a:p>
      </dgm:t>
    </dgm:pt>
    <dgm:pt modelId="{64EB172E-CCAB-4439-8030-08589854E8F0}" type="sibTrans" cxnId="{BD962EE8-A1BE-4F49-BDB8-A0EABFEC4063}">
      <dgm:prSet/>
      <dgm:spPr/>
      <dgm:t>
        <a:bodyPr/>
        <a:lstStyle/>
        <a:p>
          <a:endParaRPr lang="es-EC"/>
        </a:p>
      </dgm:t>
    </dgm:pt>
    <dgm:pt modelId="{63978F72-AD7F-4EF2-B503-DD9A163AB7F0}">
      <dgm:prSet phldrT="[Texto]"/>
      <dgm:spPr/>
      <dgm:t>
        <a:bodyPr/>
        <a:lstStyle/>
        <a:p>
          <a:r>
            <a:rPr lang="es-EC" dirty="0" smtClean="0"/>
            <a:t>GESTIÓN TRANSPARENTE, ÉTICA Y EFECTIVA DEL SERVICIO NACIONAL DE CONTRATACIÓN PÚBLICA </a:t>
          </a:r>
          <a:endParaRPr lang="es-EC" b="1" dirty="0"/>
        </a:p>
      </dgm:t>
    </dgm:pt>
    <dgm:pt modelId="{017763A0-18DE-4498-A275-2B2E7980E520}" type="parTrans" cxnId="{1A6E115D-CE06-443C-AEFC-719F05136686}">
      <dgm:prSet/>
      <dgm:spPr/>
      <dgm:t>
        <a:bodyPr/>
        <a:lstStyle/>
        <a:p>
          <a:endParaRPr lang="es-EC"/>
        </a:p>
      </dgm:t>
    </dgm:pt>
    <dgm:pt modelId="{03605B5D-0AF7-4417-AC0D-AB3E68271603}" type="sibTrans" cxnId="{1A6E115D-CE06-443C-AEFC-719F05136686}">
      <dgm:prSet/>
      <dgm:spPr/>
      <dgm:t>
        <a:bodyPr/>
        <a:lstStyle/>
        <a:p>
          <a:endParaRPr lang="es-EC"/>
        </a:p>
      </dgm:t>
    </dgm:pt>
    <dgm:pt modelId="{FC84BA89-7D94-4FB0-8A33-D56850D8CB71}">
      <dgm:prSet phldrT="[Texto]"/>
      <dgm:spPr/>
      <dgm:t>
        <a:bodyPr/>
        <a:lstStyle/>
        <a:p>
          <a:r>
            <a:rPr lang="es-EC" dirty="0" smtClean="0"/>
            <a:t>DINAMIZACIÓN EL DESARROLLO ECONÓMICO Y SOCIAL DEL PAÍS.</a:t>
          </a:r>
          <a:endParaRPr lang="es-EC" b="1" dirty="0"/>
        </a:p>
      </dgm:t>
    </dgm:pt>
    <dgm:pt modelId="{93AF9A84-E1F1-4D90-8AC2-2E7DED41EF7B}" type="parTrans" cxnId="{B80462BA-6679-45C9-AD2B-817A77AF9645}">
      <dgm:prSet/>
      <dgm:spPr/>
      <dgm:t>
        <a:bodyPr/>
        <a:lstStyle/>
        <a:p>
          <a:endParaRPr lang="es-EC"/>
        </a:p>
      </dgm:t>
    </dgm:pt>
    <dgm:pt modelId="{8AB14781-19E6-4649-9985-82B994D0A901}" type="sibTrans" cxnId="{B80462BA-6679-45C9-AD2B-817A77AF9645}">
      <dgm:prSet/>
      <dgm:spPr/>
      <dgm:t>
        <a:bodyPr/>
        <a:lstStyle/>
        <a:p>
          <a:endParaRPr lang="es-EC"/>
        </a:p>
      </dgm:t>
    </dgm:pt>
    <dgm:pt modelId="{D8D85D76-EF0B-4B9C-94BD-7D4AC12F99BD}" type="pres">
      <dgm:prSet presAssocID="{D282D221-18E3-4563-8D27-BFC411360CE4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22B700F-C356-473E-9F80-82B83ED47EEB}" type="pres">
      <dgm:prSet presAssocID="{7418E30E-D96B-4F43-938B-818E6791B1E7}" presName="circle1" presStyleLbl="node1" presStyleIdx="0" presStyleCnt="4"/>
      <dgm:spPr/>
      <dgm:t>
        <a:bodyPr/>
        <a:lstStyle/>
        <a:p>
          <a:endParaRPr lang="es-EC"/>
        </a:p>
      </dgm:t>
    </dgm:pt>
    <dgm:pt modelId="{B19BE785-9DCA-4632-AC42-BEA070E6E8F0}" type="pres">
      <dgm:prSet presAssocID="{7418E30E-D96B-4F43-938B-818E6791B1E7}" presName="space" presStyleCnt="0"/>
      <dgm:spPr/>
      <dgm:t>
        <a:bodyPr/>
        <a:lstStyle/>
        <a:p>
          <a:endParaRPr lang="es-EC"/>
        </a:p>
      </dgm:t>
    </dgm:pt>
    <dgm:pt modelId="{282F05E0-0256-4287-AA22-1AE3D66737B2}" type="pres">
      <dgm:prSet presAssocID="{7418E30E-D96B-4F43-938B-818E6791B1E7}" presName="rect1" presStyleLbl="alignAcc1" presStyleIdx="0" presStyleCnt="4" custLinFactNeighborX="0"/>
      <dgm:spPr/>
      <dgm:t>
        <a:bodyPr/>
        <a:lstStyle/>
        <a:p>
          <a:endParaRPr lang="es-EC"/>
        </a:p>
      </dgm:t>
    </dgm:pt>
    <dgm:pt modelId="{08D89C7B-9180-4F0B-BD74-2A46B99D6AA8}" type="pres">
      <dgm:prSet presAssocID="{CB7ECECB-A719-47D6-8EB3-3796F93EF872}" presName="vertSpace2" presStyleLbl="node1" presStyleIdx="0" presStyleCnt="4"/>
      <dgm:spPr/>
      <dgm:t>
        <a:bodyPr/>
        <a:lstStyle/>
        <a:p>
          <a:endParaRPr lang="es-EC"/>
        </a:p>
      </dgm:t>
    </dgm:pt>
    <dgm:pt modelId="{A7FA8FE1-D65B-4A84-BC2B-EB19EACC3051}" type="pres">
      <dgm:prSet presAssocID="{CB7ECECB-A719-47D6-8EB3-3796F93EF872}" presName="circle2" presStyleLbl="node1" presStyleIdx="1" presStyleCnt="4"/>
      <dgm:spPr/>
      <dgm:t>
        <a:bodyPr/>
        <a:lstStyle/>
        <a:p>
          <a:endParaRPr lang="es-EC"/>
        </a:p>
      </dgm:t>
    </dgm:pt>
    <dgm:pt modelId="{BC9A9B15-7DC4-4142-BE0A-9EF74BF2A0AC}" type="pres">
      <dgm:prSet presAssocID="{CB7ECECB-A719-47D6-8EB3-3796F93EF872}" presName="rect2" presStyleLbl="alignAcc1" presStyleIdx="1" presStyleCnt="4"/>
      <dgm:spPr/>
      <dgm:t>
        <a:bodyPr/>
        <a:lstStyle/>
        <a:p>
          <a:endParaRPr lang="es-EC"/>
        </a:p>
      </dgm:t>
    </dgm:pt>
    <dgm:pt modelId="{1E517CE9-C751-4807-96A3-348A33684210}" type="pres">
      <dgm:prSet presAssocID="{63978F72-AD7F-4EF2-B503-DD9A163AB7F0}" presName="vertSpace3" presStyleLbl="node1" presStyleIdx="1" presStyleCnt="4"/>
      <dgm:spPr/>
      <dgm:t>
        <a:bodyPr/>
        <a:lstStyle/>
        <a:p>
          <a:endParaRPr lang="es-EC"/>
        </a:p>
      </dgm:t>
    </dgm:pt>
    <dgm:pt modelId="{248F2EBC-5DA8-4875-B569-B2948CE9622A}" type="pres">
      <dgm:prSet presAssocID="{63978F72-AD7F-4EF2-B503-DD9A163AB7F0}" presName="circle3" presStyleLbl="node1" presStyleIdx="2" presStyleCnt="4"/>
      <dgm:spPr/>
      <dgm:t>
        <a:bodyPr/>
        <a:lstStyle/>
        <a:p>
          <a:endParaRPr lang="es-EC"/>
        </a:p>
      </dgm:t>
    </dgm:pt>
    <dgm:pt modelId="{50A54A0B-D8D8-4441-B4E0-9827B494C56C}" type="pres">
      <dgm:prSet presAssocID="{63978F72-AD7F-4EF2-B503-DD9A163AB7F0}" presName="rect3" presStyleLbl="alignAcc1" presStyleIdx="2" presStyleCnt="4"/>
      <dgm:spPr/>
      <dgm:t>
        <a:bodyPr/>
        <a:lstStyle/>
        <a:p>
          <a:endParaRPr lang="es-EC"/>
        </a:p>
      </dgm:t>
    </dgm:pt>
    <dgm:pt modelId="{CAEF353D-D7A2-4993-A8DA-077FC5EF1F19}" type="pres">
      <dgm:prSet presAssocID="{FC84BA89-7D94-4FB0-8A33-D56850D8CB71}" presName="vertSpace4" presStyleLbl="node1" presStyleIdx="2" presStyleCnt="4"/>
      <dgm:spPr/>
      <dgm:t>
        <a:bodyPr/>
        <a:lstStyle/>
        <a:p>
          <a:endParaRPr lang="es-EC"/>
        </a:p>
      </dgm:t>
    </dgm:pt>
    <dgm:pt modelId="{0F034F41-5B2F-4955-984A-558F78CB268E}" type="pres">
      <dgm:prSet presAssocID="{FC84BA89-7D94-4FB0-8A33-D56850D8CB71}" presName="circle4" presStyleLbl="node1" presStyleIdx="3" presStyleCnt="4"/>
      <dgm:spPr/>
      <dgm:t>
        <a:bodyPr/>
        <a:lstStyle/>
        <a:p>
          <a:endParaRPr lang="es-EC"/>
        </a:p>
      </dgm:t>
    </dgm:pt>
    <dgm:pt modelId="{3E389043-1B6E-4C10-AA77-9B95128652C6}" type="pres">
      <dgm:prSet presAssocID="{FC84BA89-7D94-4FB0-8A33-D56850D8CB71}" presName="rect4" presStyleLbl="alignAcc1" presStyleIdx="3" presStyleCnt="4" custLinFactNeighborX="54069" custLinFactNeighborY="11289"/>
      <dgm:spPr/>
      <dgm:t>
        <a:bodyPr/>
        <a:lstStyle/>
        <a:p>
          <a:endParaRPr lang="es-EC"/>
        </a:p>
      </dgm:t>
    </dgm:pt>
    <dgm:pt modelId="{C85E8018-043D-4B24-B948-C0BD756E13F2}" type="pres">
      <dgm:prSet presAssocID="{7418E30E-D96B-4F43-938B-818E6791B1E7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CEC059B-F3EA-4CA3-9844-3770F4F7E0B0}" type="pres">
      <dgm:prSet presAssocID="{CB7ECECB-A719-47D6-8EB3-3796F93EF872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FC94177-7D79-4FFE-BEF6-2225A66EC9D7}" type="pres">
      <dgm:prSet presAssocID="{63978F72-AD7F-4EF2-B503-DD9A163AB7F0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B94241C-E6EB-46AB-AFC9-A7A5DD740C2B}" type="pres">
      <dgm:prSet presAssocID="{FC84BA89-7D94-4FB0-8A33-D56850D8CB71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D962EE8-A1BE-4F49-BDB8-A0EABFEC4063}" srcId="{D282D221-18E3-4563-8D27-BFC411360CE4}" destId="{CB7ECECB-A719-47D6-8EB3-3796F93EF872}" srcOrd="1" destOrd="0" parTransId="{82E4CF57-AF66-48B1-90D1-822C60A4CB23}" sibTransId="{64EB172E-CCAB-4439-8030-08589854E8F0}"/>
    <dgm:cxn modelId="{FD998860-D622-459F-AB0C-841586805466}" type="presOf" srcId="{63978F72-AD7F-4EF2-B503-DD9A163AB7F0}" destId="{DFC94177-7D79-4FFE-BEF6-2225A66EC9D7}" srcOrd="1" destOrd="0" presId="urn:microsoft.com/office/officeart/2005/8/layout/target3"/>
    <dgm:cxn modelId="{1023AA4D-8C27-436D-B734-5CB05CC10D8B}" type="presOf" srcId="{7418E30E-D96B-4F43-938B-818E6791B1E7}" destId="{282F05E0-0256-4287-AA22-1AE3D66737B2}" srcOrd="0" destOrd="0" presId="urn:microsoft.com/office/officeart/2005/8/layout/target3"/>
    <dgm:cxn modelId="{90E52367-60A3-4287-931E-06B12B87DDD9}" type="presOf" srcId="{7418E30E-D96B-4F43-938B-818E6791B1E7}" destId="{C85E8018-043D-4B24-B948-C0BD756E13F2}" srcOrd="1" destOrd="0" presId="urn:microsoft.com/office/officeart/2005/8/layout/target3"/>
    <dgm:cxn modelId="{97724C63-046F-4C84-BD8C-A1056A52CAB3}" type="presOf" srcId="{CB7ECECB-A719-47D6-8EB3-3796F93EF872}" destId="{BC9A9B15-7DC4-4142-BE0A-9EF74BF2A0AC}" srcOrd="0" destOrd="0" presId="urn:microsoft.com/office/officeart/2005/8/layout/target3"/>
    <dgm:cxn modelId="{4E6634D2-E103-49E3-8AC5-6398AFD4D254}" srcId="{D282D221-18E3-4563-8D27-BFC411360CE4}" destId="{7418E30E-D96B-4F43-938B-818E6791B1E7}" srcOrd="0" destOrd="0" parTransId="{697B8C45-7CD4-4BF8-B61E-915A24A7EBF7}" sibTransId="{1108EF15-F955-4A0A-AFA0-AECBBBCB7B2C}"/>
    <dgm:cxn modelId="{88FE8337-82B6-4484-A439-54176CE707A0}" type="presOf" srcId="{D282D221-18E3-4563-8D27-BFC411360CE4}" destId="{D8D85D76-EF0B-4B9C-94BD-7D4AC12F99BD}" srcOrd="0" destOrd="0" presId="urn:microsoft.com/office/officeart/2005/8/layout/target3"/>
    <dgm:cxn modelId="{F433DA65-4992-416C-B984-AF1B28293E57}" type="presOf" srcId="{FC84BA89-7D94-4FB0-8A33-D56850D8CB71}" destId="{0B94241C-E6EB-46AB-AFC9-A7A5DD740C2B}" srcOrd="1" destOrd="0" presId="urn:microsoft.com/office/officeart/2005/8/layout/target3"/>
    <dgm:cxn modelId="{A9BBF1D2-0BD5-49EE-B944-761C98672E1F}" type="presOf" srcId="{63978F72-AD7F-4EF2-B503-DD9A163AB7F0}" destId="{50A54A0B-D8D8-4441-B4E0-9827B494C56C}" srcOrd="0" destOrd="0" presId="urn:microsoft.com/office/officeart/2005/8/layout/target3"/>
    <dgm:cxn modelId="{1A6E115D-CE06-443C-AEFC-719F05136686}" srcId="{D282D221-18E3-4563-8D27-BFC411360CE4}" destId="{63978F72-AD7F-4EF2-B503-DD9A163AB7F0}" srcOrd="2" destOrd="0" parTransId="{017763A0-18DE-4498-A275-2B2E7980E520}" sibTransId="{03605B5D-0AF7-4417-AC0D-AB3E68271603}"/>
    <dgm:cxn modelId="{B80462BA-6679-45C9-AD2B-817A77AF9645}" srcId="{D282D221-18E3-4563-8D27-BFC411360CE4}" destId="{FC84BA89-7D94-4FB0-8A33-D56850D8CB71}" srcOrd="3" destOrd="0" parTransId="{93AF9A84-E1F1-4D90-8AC2-2E7DED41EF7B}" sibTransId="{8AB14781-19E6-4649-9985-82B994D0A901}"/>
    <dgm:cxn modelId="{9CD749BB-B59B-402E-8BCF-FF2A34F1C34C}" type="presOf" srcId="{CB7ECECB-A719-47D6-8EB3-3796F93EF872}" destId="{4CEC059B-F3EA-4CA3-9844-3770F4F7E0B0}" srcOrd="1" destOrd="0" presId="urn:microsoft.com/office/officeart/2005/8/layout/target3"/>
    <dgm:cxn modelId="{8D17468D-B8E4-487E-A7DB-5830C968CF9D}" type="presOf" srcId="{FC84BA89-7D94-4FB0-8A33-D56850D8CB71}" destId="{3E389043-1B6E-4C10-AA77-9B95128652C6}" srcOrd="0" destOrd="0" presId="urn:microsoft.com/office/officeart/2005/8/layout/target3"/>
    <dgm:cxn modelId="{7CD05AFA-88C6-432E-9F92-273F04275F62}" type="presParOf" srcId="{D8D85D76-EF0B-4B9C-94BD-7D4AC12F99BD}" destId="{F22B700F-C356-473E-9F80-82B83ED47EEB}" srcOrd="0" destOrd="0" presId="urn:microsoft.com/office/officeart/2005/8/layout/target3"/>
    <dgm:cxn modelId="{AC9A90B8-B1E3-48F2-BD71-21BA9965D327}" type="presParOf" srcId="{D8D85D76-EF0B-4B9C-94BD-7D4AC12F99BD}" destId="{B19BE785-9DCA-4632-AC42-BEA070E6E8F0}" srcOrd="1" destOrd="0" presId="urn:microsoft.com/office/officeart/2005/8/layout/target3"/>
    <dgm:cxn modelId="{0914E051-0677-4D3C-88BD-9690F9E5BC39}" type="presParOf" srcId="{D8D85D76-EF0B-4B9C-94BD-7D4AC12F99BD}" destId="{282F05E0-0256-4287-AA22-1AE3D66737B2}" srcOrd="2" destOrd="0" presId="urn:microsoft.com/office/officeart/2005/8/layout/target3"/>
    <dgm:cxn modelId="{17782A3D-78B4-471B-8614-2853FD11DF86}" type="presParOf" srcId="{D8D85D76-EF0B-4B9C-94BD-7D4AC12F99BD}" destId="{08D89C7B-9180-4F0B-BD74-2A46B99D6AA8}" srcOrd="3" destOrd="0" presId="urn:microsoft.com/office/officeart/2005/8/layout/target3"/>
    <dgm:cxn modelId="{62D316FC-3D3D-4E4B-98E2-E347651D26EC}" type="presParOf" srcId="{D8D85D76-EF0B-4B9C-94BD-7D4AC12F99BD}" destId="{A7FA8FE1-D65B-4A84-BC2B-EB19EACC3051}" srcOrd="4" destOrd="0" presId="urn:microsoft.com/office/officeart/2005/8/layout/target3"/>
    <dgm:cxn modelId="{D567B773-DF05-4890-A8C3-845B8F4DFF22}" type="presParOf" srcId="{D8D85D76-EF0B-4B9C-94BD-7D4AC12F99BD}" destId="{BC9A9B15-7DC4-4142-BE0A-9EF74BF2A0AC}" srcOrd="5" destOrd="0" presId="urn:microsoft.com/office/officeart/2005/8/layout/target3"/>
    <dgm:cxn modelId="{F02CA290-C92F-4B5C-B3B8-26D01DECE590}" type="presParOf" srcId="{D8D85D76-EF0B-4B9C-94BD-7D4AC12F99BD}" destId="{1E517CE9-C751-4807-96A3-348A33684210}" srcOrd="6" destOrd="0" presId="urn:microsoft.com/office/officeart/2005/8/layout/target3"/>
    <dgm:cxn modelId="{EB42C64E-C468-4807-968A-80A9C8AD2F23}" type="presParOf" srcId="{D8D85D76-EF0B-4B9C-94BD-7D4AC12F99BD}" destId="{248F2EBC-5DA8-4875-B569-B2948CE9622A}" srcOrd="7" destOrd="0" presId="urn:microsoft.com/office/officeart/2005/8/layout/target3"/>
    <dgm:cxn modelId="{A0A2FC12-7266-4373-9DF1-D80DB7AB3B74}" type="presParOf" srcId="{D8D85D76-EF0B-4B9C-94BD-7D4AC12F99BD}" destId="{50A54A0B-D8D8-4441-B4E0-9827B494C56C}" srcOrd="8" destOrd="0" presId="urn:microsoft.com/office/officeart/2005/8/layout/target3"/>
    <dgm:cxn modelId="{FEDA37EA-018C-4B8C-B2A9-2277C42BD4AA}" type="presParOf" srcId="{D8D85D76-EF0B-4B9C-94BD-7D4AC12F99BD}" destId="{CAEF353D-D7A2-4993-A8DA-077FC5EF1F19}" srcOrd="9" destOrd="0" presId="urn:microsoft.com/office/officeart/2005/8/layout/target3"/>
    <dgm:cxn modelId="{A7DABBF2-D2C3-4FFB-A51A-68A233F459DC}" type="presParOf" srcId="{D8D85D76-EF0B-4B9C-94BD-7D4AC12F99BD}" destId="{0F034F41-5B2F-4955-984A-558F78CB268E}" srcOrd="10" destOrd="0" presId="urn:microsoft.com/office/officeart/2005/8/layout/target3"/>
    <dgm:cxn modelId="{C3E3E9AA-19E3-4682-96A6-D862103D0C60}" type="presParOf" srcId="{D8D85D76-EF0B-4B9C-94BD-7D4AC12F99BD}" destId="{3E389043-1B6E-4C10-AA77-9B95128652C6}" srcOrd="11" destOrd="0" presId="urn:microsoft.com/office/officeart/2005/8/layout/target3"/>
    <dgm:cxn modelId="{E5124263-3AB7-41B9-8E05-3683D3C2E4BA}" type="presParOf" srcId="{D8D85D76-EF0B-4B9C-94BD-7D4AC12F99BD}" destId="{C85E8018-043D-4B24-B948-C0BD756E13F2}" srcOrd="12" destOrd="0" presId="urn:microsoft.com/office/officeart/2005/8/layout/target3"/>
    <dgm:cxn modelId="{9D089EF4-9BB9-45DB-8030-31EC42B7F318}" type="presParOf" srcId="{D8D85D76-EF0B-4B9C-94BD-7D4AC12F99BD}" destId="{4CEC059B-F3EA-4CA3-9844-3770F4F7E0B0}" srcOrd="13" destOrd="0" presId="urn:microsoft.com/office/officeart/2005/8/layout/target3"/>
    <dgm:cxn modelId="{89CF3362-ACF7-4B14-9E41-87A410206405}" type="presParOf" srcId="{D8D85D76-EF0B-4B9C-94BD-7D4AC12F99BD}" destId="{DFC94177-7D79-4FFE-BEF6-2225A66EC9D7}" srcOrd="14" destOrd="0" presId="urn:microsoft.com/office/officeart/2005/8/layout/target3"/>
    <dgm:cxn modelId="{DE81E56C-F32D-4F43-9CB2-0F932B0AEB95}" type="presParOf" srcId="{D8D85D76-EF0B-4B9C-94BD-7D4AC12F99BD}" destId="{0B94241C-E6EB-46AB-AFC9-A7A5DD740C2B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62388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37F29D-FF86-4389-A0C8-E6D25A0D26C7}" type="datetimeFigureOut">
              <a:rPr lang="es-EC" smtClean="0"/>
              <a:t>21/08/2015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62388" y="9432925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8D934C-EE89-472F-9E00-A11B15680DC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690671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63032" y="0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63DEB7-A3B4-483C-B76B-03FE22DC4F6D}" type="datetimeFigureOut">
              <a:rPr lang="es-EC" smtClean="0"/>
              <a:t>21/08/2015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271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1990" y="4717415"/>
            <a:ext cx="545592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63032" y="9433106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47F9CA-EC3E-4222-A661-8C703594BEB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75287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1CEA4-2A8D-4CD6-833C-71FDCD05F5A1}" type="slidenum">
              <a:rPr lang="es-EC" smtClean="0"/>
              <a:t>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001854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7F9CA-EC3E-4222-A661-8C703594BEB6}" type="slidenum">
              <a:rPr lang="es-EC" smtClean="0"/>
              <a:t>21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12773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Esto</a:t>
            </a:r>
            <a:r>
              <a:rPr lang="es-EC" baseline="0" dirty="0" smtClean="0"/>
              <a:t> es lo que se va a pedir hasta el 15 </a:t>
            </a:r>
            <a:r>
              <a:rPr lang="es-EC" baseline="0" dirty="0" err="1" smtClean="0"/>
              <a:t>sep</a:t>
            </a:r>
            <a:r>
              <a:rPr lang="es-EC" baseline="0" dirty="0" smtClean="0"/>
              <a:t> para evitar presentación de </a:t>
            </a:r>
            <a:r>
              <a:rPr lang="es-EC" baseline="0" dirty="0" err="1" smtClean="0"/>
              <a:t>doc</a:t>
            </a:r>
            <a:r>
              <a:rPr lang="es-EC" baseline="0" dirty="0" smtClean="0"/>
              <a:t> </a:t>
            </a:r>
            <a:r>
              <a:rPr lang="es-EC" baseline="0" dirty="0" err="1" smtClean="0"/>
              <a:t>fisicos</a:t>
            </a:r>
            <a:r>
              <a:rPr lang="es-EC" baseline="0" dirty="0" smtClean="0"/>
              <a:t> (</a:t>
            </a:r>
            <a:r>
              <a:rPr lang="es-EC" baseline="0" dirty="0" err="1" smtClean="0"/>
              <a:t>expost</a:t>
            </a:r>
            <a:r>
              <a:rPr lang="es-EC" baseline="0" dirty="0" smtClean="0"/>
              <a:t>), todo será </a:t>
            </a:r>
            <a:r>
              <a:rPr lang="es-EC" baseline="0" dirty="0" err="1" smtClean="0"/>
              <a:t>tomadpo</a:t>
            </a:r>
            <a:r>
              <a:rPr lang="es-EC" baseline="0" dirty="0" smtClean="0"/>
              <a:t> </a:t>
            </a:r>
            <a:r>
              <a:rPr lang="es-EC" baseline="0" dirty="0" err="1" smtClean="0"/>
              <a:t>dedsde</a:t>
            </a:r>
            <a:r>
              <a:rPr lang="es-EC" baseline="0" dirty="0" smtClean="0"/>
              <a:t> el </a:t>
            </a:r>
            <a:r>
              <a:rPr lang="es-EC" baseline="0" dirty="0" err="1" smtClean="0"/>
              <a:t>rup</a:t>
            </a:r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7F9CA-EC3E-4222-A661-8C703594BEB6}" type="slidenum">
              <a:rPr lang="es-EC" smtClean="0"/>
              <a:t>23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127736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Esto</a:t>
            </a:r>
            <a:r>
              <a:rPr lang="es-EC" baseline="0" dirty="0" smtClean="0"/>
              <a:t> es lo que se va a pedir hasta el 15 </a:t>
            </a:r>
            <a:r>
              <a:rPr lang="es-EC" baseline="0" dirty="0" err="1" smtClean="0"/>
              <a:t>sep</a:t>
            </a:r>
            <a:r>
              <a:rPr lang="es-EC" baseline="0" dirty="0" smtClean="0"/>
              <a:t> para evitar presentación de </a:t>
            </a:r>
            <a:r>
              <a:rPr lang="es-EC" baseline="0" dirty="0" err="1" smtClean="0"/>
              <a:t>doc</a:t>
            </a:r>
            <a:r>
              <a:rPr lang="es-EC" baseline="0" dirty="0" smtClean="0"/>
              <a:t> </a:t>
            </a:r>
            <a:r>
              <a:rPr lang="es-EC" baseline="0" dirty="0" err="1" smtClean="0"/>
              <a:t>fisicos</a:t>
            </a:r>
            <a:r>
              <a:rPr lang="es-EC" baseline="0" dirty="0" smtClean="0"/>
              <a:t> (</a:t>
            </a:r>
            <a:r>
              <a:rPr lang="es-EC" baseline="0" dirty="0" err="1" smtClean="0"/>
              <a:t>expost</a:t>
            </a:r>
            <a:r>
              <a:rPr lang="es-EC" baseline="0" dirty="0" smtClean="0"/>
              <a:t>), todo será </a:t>
            </a:r>
            <a:r>
              <a:rPr lang="es-EC" baseline="0" dirty="0" err="1" smtClean="0"/>
              <a:t>tomadpo</a:t>
            </a:r>
            <a:r>
              <a:rPr lang="es-EC" baseline="0" dirty="0" smtClean="0"/>
              <a:t> </a:t>
            </a:r>
            <a:r>
              <a:rPr lang="es-EC" baseline="0" dirty="0" err="1" smtClean="0"/>
              <a:t>dedsde</a:t>
            </a:r>
            <a:r>
              <a:rPr lang="es-EC" baseline="0" dirty="0" smtClean="0"/>
              <a:t> el </a:t>
            </a:r>
            <a:r>
              <a:rPr lang="es-EC" baseline="0" dirty="0" err="1" smtClean="0"/>
              <a:t>rup</a:t>
            </a:r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7F9CA-EC3E-4222-A661-8C703594BEB6}" type="slidenum">
              <a:rPr lang="es-EC" smtClean="0"/>
              <a:t>24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127736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Esto</a:t>
            </a:r>
            <a:r>
              <a:rPr lang="es-EC" baseline="0" dirty="0" smtClean="0"/>
              <a:t> es lo que se va a pedir hasta el 15 </a:t>
            </a:r>
            <a:r>
              <a:rPr lang="es-EC" baseline="0" dirty="0" err="1" smtClean="0"/>
              <a:t>sep</a:t>
            </a:r>
            <a:r>
              <a:rPr lang="es-EC" baseline="0" dirty="0" smtClean="0"/>
              <a:t> para evitar presentación de </a:t>
            </a:r>
            <a:r>
              <a:rPr lang="es-EC" baseline="0" dirty="0" err="1" smtClean="0"/>
              <a:t>doc</a:t>
            </a:r>
            <a:r>
              <a:rPr lang="es-EC" baseline="0" dirty="0" smtClean="0"/>
              <a:t> </a:t>
            </a:r>
            <a:r>
              <a:rPr lang="es-EC" baseline="0" dirty="0" err="1" smtClean="0"/>
              <a:t>fisicos</a:t>
            </a:r>
            <a:r>
              <a:rPr lang="es-EC" baseline="0" dirty="0" smtClean="0"/>
              <a:t> (</a:t>
            </a:r>
            <a:r>
              <a:rPr lang="es-EC" baseline="0" dirty="0" err="1" smtClean="0"/>
              <a:t>expost</a:t>
            </a:r>
            <a:r>
              <a:rPr lang="es-EC" baseline="0" dirty="0" smtClean="0"/>
              <a:t>), todo será </a:t>
            </a:r>
            <a:r>
              <a:rPr lang="es-EC" baseline="0" dirty="0" err="1" smtClean="0"/>
              <a:t>tomadpo</a:t>
            </a:r>
            <a:r>
              <a:rPr lang="es-EC" baseline="0" dirty="0" smtClean="0"/>
              <a:t> </a:t>
            </a:r>
            <a:r>
              <a:rPr lang="es-EC" baseline="0" dirty="0" err="1" smtClean="0"/>
              <a:t>dedsde</a:t>
            </a:r>
            <a:r>
              <a:rPr lang="es-EC" baseline="0" dirty="0" smtClean="0"/>
              <a:t> el </a:t>
            </a:r>
            <a:r>
              <a:rPr lang="es-EC" baseline="0" dirty="0" err="1" smtClean="0"/>
              <a:t>rup</a:t>
            </a:r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7F9CA-EC3E-4222-A661-8C703594BEB6}" type="slidenum">
              <a:rPr lang="es-EC" smtClean="0"/>
              <a:t>25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12773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1CEA4-2A8D-4CD6-833C-71FDCD05F5A1}" type="slidenum">
              <a:rPr lang="es-EC" smtClean="0"/>
              <a:t>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00185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Estas provincias suman</a:t>
            </a:r>
            <a:r>
              <a:rPr lang="es-EC" baseline="0" dirty="0" smtClean="0"/>
              <a:t> el 90% de la compra de medicamentos</a:t>
            </a:r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7F9CA-EC3E-4222-A661-8C703594BEB6}" type="slidenum">
              <a:rPr lang="es-EC" smtClean="0"/>
              <a:t>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01781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7F9CA-EC3E-4222-A661-8C703594BEB6}" type="slidenum">
              <a:rPr lang="es-EC" smtClean="0"/>
              <a:t>12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85934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7F9CA-EC3E-4222-A661-8C703594BEB6}" type="slidenum">
              <a:rPr lang="es-EC" smtClean="0"/>
              <a:t>13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036449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Esto</a:t>
            </a:r>
            <a:r>
              <a:rPr lang="es-EC" baseline="0" dirty="0" smtClean="0"/>
              <a:t> es lo que se va a pedir hasta el 15 </a:t>
            </a:r>
            <a:r>
              <a:rPr lang="es-EC" baseline="0" dirty="0" err="1" smtClean="0"/>
              <a:t>sep</a:t>
            </a:r>
            <a:r>
              <a:rPr lang="es-EC" baseline="0" dirty="0" smtClean="0"/>
              <a:t> para evitar presentación de </a:t>
            </a:r>
            <a:r>
              <a:rPr lang="es-EC" baseline="0" dirty="0" err="1" smtClean="0"/>
              <a:t>doc</a:t>
            </a:r>
            <a:r>
              <a:rPr lang="es-EC" baseline="0" dirty="0" smtClean="0"/>
              <a:t> </a:t>
            </a:r>
            <a:r>
              <a:rPr lang="es-EC" baseline="0" dirty="0" err="1" smtClean="0"/>
              <a:t>fisicos</a:t>
            </a:r>
            <a:r>
              <a:rPr lang="es-EC" baseline="0" dirty="0" smtClean="0"/>
              <a:t> (</a:t>
            </a:r>
            <a:r>
              <a:rPr lang="es-EC" baseline="0" dirty="0" err="1" smtClean="0"/>
              <a:t>expost</a:t>
            </a:r>
            <a:r>
              <a:rPr lang="es-EC" baseline="0" dirty="0" smtClean="0"/>
              <a:t>), todo será </a:t>
            </a:r>
            <a:r>
              <a:rPr lang="es-EC" baseline="0" dirty="0" err="1" smtClean="0"/>
              <a:t>tomadpo</a:t>
            </a:r>
            <a:r>
              <a:rPr lang="es-EC" baseline="0" dirty="0" smtClean="0"/>
              <a:t> </a:t>
            </a:r>
            <a:r>
              <a:rPr lang="es-EC" baseline="0" dirty="0" err="1" smtClean="0"/>
              <a:t>dedsde</a:t>
            </a:r>
            <a:r>
              <a:rPr lang="es-EC" baseline="0" dirty="0" smtClean="0"/>
              <a:t> el </a:t>
            </a:r>
            <a:r>
              <a:rPr lang="es-EC" baseline="0" dirty="0" err="1" smtClean="0"/>
              <a:t>rup</a:t>
            </a:r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7F9CA-EC3E-4222-A661-8C703594BEB6}" type="slidenum">
              <a:rPr lang="es-EC" smtClean="0"/>
              <a:t>17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12773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Esto</a:t>
            </a:r>
            <a:r>
              <a:rPr lang="es-EC" baseline="0" dirty="0" smtClean="0"/>
              <a:t> es lo que se va a pedir hasta el 15 </a:t>
            </a:r>
            <a:r>
              <a:rPr lang="es-EC" baseline="0" dirty="0" err="1" smtClean="0"/>
              <a:t>sep</a:t>
            </a:r>
            <a:r>
              <a:rPr lang="es-EC" baseline="0" dirty="0" smtClean="0"/>
              <a:t> para evitar presentación de </a:t>
            </a:r>
            <a:r>
              <a:rPr lang="es-EC" baseline="0" dirty="0" err="1" smtClean="0"/>
              <a:t>doc</a:t>
            </a:r>
            <a:r>
              <a:rPr lang="es-EC" baseline="0" dirty="0" smtClean="0"/>
              <a:t> </a:t>
            </a:r>
            <a:r>
              <a:rPr lang="es-EC" baseline="0" dirty="0" err="1" smtClean="0"/>
              <a:t>fisicos</a:t>
            </a:r>
            <a:r>
              <a:rPr lang="es-EC" baseline="0" dirty="0" smtClean="0"/>
              <a:t> (</a:t>
            </a:r>
            <a:r>
              <a:rPr lang="es-EC" baseline="0" dirty="0" err="1" smtClean="0"/>
              <a:t>expost</a:t>
            </a:r>
            <a:r>
              <a:rPr lang="es-EC" baseline="0" dirty="0" smtClean="0"/>
              <a:t>), todo será </a:t>
            </a:r>
            <a:r>
              <a:rPr lang="es-EC" baseline="0" dirty="0" err="1" smtClean="0"/>
              <a:t>tomadpo</a:t>
            </a:r>
            <a:r>
              <a:rPr lang="es-EC" baseline="0" dirty="0" smtClean="0"/>
              <a:t> </a:t>
            </a:r>
            <a:r>
              <a:rPr lang="es-EC" baseline="0" dirty="0" err="1" smtClean="0"/>
              <a:t>dedsde</a:t>
            </a:r>
            <a:r>
              <a:rPr lang="es-EC" baseline="0" dirty="0" smtClean="0"/>
              <a:t> el </a:t>
            </a:r>
            <a:r>
              <a:rPr lang="es-EC" baseline="0" dirty="0" err="1" smtClean="0"/>
              <a:t>rup</a:t>
            </a:r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7F9CA-EC3E-4222-A661-8C703594BEB6}" type="slidenum">
              <a:rPr lang="es-EC" smtClean="0"/>
              <a:t>18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12773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Esto</a:t>
            </a:r>
            <a:r>
              <a:rPr lang="es-EC" baseline="0" dirty="0" smtClean="0"/>
              <a:t> es lo que se va a pedir hasta el 15 </a:t>
            </a:r>
            <a:r>
              <a:rPr lang="es-EC" baseline="0" dirty="0" err="1" smtClean="0"/>
              <a:t>sep</a:t>
            </a:r>
            <a:r>
              <a:rPr lang="es-EC" baseline="0" dirty="0" smtClean="0"/>
              <a:t> para evitar presentación de </a:t>
            </a:r>
            <a:r>
              <a:rPr lang="es-EC" baseline="0" dirty="0" err="1" smtClean="0"/>
              <a:t>doc</a:t>
            </a:r>
            <a:r>
              <a:rPr lang="es-EC" baseline="0" dirty="0" smtClean="0"/>
              <a:t> </a:t>
            </a:r>
            <a:r>
              <a:rPr lang="es-EC" baseline="0" dirty="0" err="1" smtClean="0"/>
              <a:t>fisicos</a:t>
            </a:r>
            <a:r>
              <a:rPr lang="es-EC" baseline="0" dirty="0" smtClean="0"/>
              <a:t> (</a:t>
            </a:r>
            <a:r>
              <a:rPr lang="es-EC" baseline="0" dirty="0" err="1" smtClean="0"/>
              <a:t>expost</a:t>
            </a:r>
            <a:r>
              <a:rPr lang="es-EC" baseline="0" dirty="0" smtClean="0"/>
              <a:t>), todo será </a:t>
            </a:r>
            <a:r>
              <a:rPr lang="es-EC" baseline="0" dirty="0" err="1" smtClean="0"/>
              <a:t>tomadpo</a:t>
            </a:r>
            <a:r>
              <a:rPr lang="es-EC" baseline="0" dirty="0" smtClean="0"/>
              <a:t> </a:t>
            </a:r>
            <a:r>
              <a:rPr lang="es-EC" baseline="0" dirty="0" err="1" smtClean="0"/>
              <a:t>dedsde</a:t>
            </a:r>
            <a:r>
              <a:rPr lang="es-EC" baseline="0" dirty="0" smtClean="0"/>
              <a:t> el </a:t>
            </a:r>
            <a:r>
              <a:rPr lang="es-EC" baseline="0" dirty="0" err="1" smtClean="0"/>
              <a:t>rup</a:t>
            </a:r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7F9CA-EC3E-4222-A661-8C703594BEB6}" type="slidenum">
              <a:rPr lang="es-EC" smtClean="0"/>
              <a:t>19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12773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7F9CA-EC3E-4222-A661-8C703594BEB6}" type="slidenum">
              <a:rPr lang="es-EC" smtClean="0"/>
              <a:t>20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12773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75CB1-8928-4C42-AA0B-418BE38013B0}" type="datetimeFigureOut">
              <a:rPr lang="es-ES" smtClean="0"/>
              <a:t>21/08/2015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D46BC-02E4-BB4D-972A-4DAE66E0CD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8607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75CB1-8928-4C42-AA0B-418BE38013B0}" type="datetimeFigureOut">
              <a:rPr lang="es-ES" smtClean="0"/>
              <a:t>21/08/2015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D46BC-02E4-BB4D-972A-4DAE66E0CD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0773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75CB1-8928-4C42-AA0B-418BE38013B0}" type="datetimeFigureOut">
              <a:rPr lang="es-ES" smtClean="0"/>
              <a:t>21/08/2015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D46BC-02E4-BB4D-972A-4DAE66E0CD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1809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22BCA-185F-4F4C-AF22-2044DAD18C1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  <p:pic>
        <p:nvPicPr>
          <p:cNvPr id="7" name="Imagen 3" descr="plantilla-ppt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9192761" cy="69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154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75CB1-8928-4C42-AA0B-418BE38013B0}" type="datetimeFigureOut">
              <a:rPr lang="es-ES" smtClean="0"/>
              <a:t>21/08/2015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D46BC-02E4-BB4D-972A-4DAE66E0CD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0577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75CB1-8928-4C42-AA0B-418BE38013B0}" type="datetimeFigureOut">
              <a:rPr lang="es-ES" smtClean="0"/>
              <a:t>21/08/2015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D46BC-02E4-BB4D-972A-4DAE66E0CD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0379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75CB1-8928-4C42-AA0B-418BE38013B0}" type="datetimeFigureOut">
              <a:rPr lang="es-ES" smtClean="0"/>
              <a:t>21/08/2015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D46BC-02E4-BB4D-972A-4DAE66E0CD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0297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75CB1-8928-4C42-AA0B-418BE38013B0}" type="datetimeFigureOut">
              <a:rPr lang="es-ES" smtClean="0"/>
              <a:t>21/08/2015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D46BC-02E4-BB4D-972A-4DAE66E0CD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3295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75CB1-8928-4C42-AA0B-418BE38013B0}" type="datetimeFigureOut">
              <a:rPr lang="es-ES" smtClean="0"/>
              <a:t>21/08/2015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D46BC-02E4-BB4D-972A-4DAE66E0CD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7813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75CB1-8928-4C42-AA0B-418BE38013B0}" type="datetimeFigureOut">
              <a:rPr lang="es-ES" smtClean="0"/>
              <a:t>21/08/2015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D46BC-02E4-BB4D-972A-4DAE66E0CD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1091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75CB1-8928-4C42-AA0B-418BE38013B0}" type="datetimeFigureOut">
              <a:rPr lang="es-ES" smtClean="0"/>
              <a:t>21/08/2015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D46BC-02E4-BB4D-972A-4DAE66E0CD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5594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75CB1-8928-4C42-AA0B-418BE38013B0}" type="datetimeFigureOut">
              <a:rPr lang="es-ES" smtClean="0"/>
              <a:t>21/08/2015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D46BC-02E4-BB4D-972A-4DAE66E0CD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0212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75CB1-8928-4C42-AA0B-418BE38013B0}" type="datetimeFigureOut">
              <a:rPr lang="es-ES" smtClean="0"/>
              <a:t>21/08/2015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D46BC-02E4-BB4D-972A-4DAE66E0CD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7346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medbid@sercop.gob.ec" TargetMode="External"/><Relationship Id="rId2" Type="http://schemas.openxmlformats.org/officeDocument/2006/relationships/hyperlink" Target="mailto:medicamentos@sercop.gob.ec" TargetMode="Externa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2727432"/>
            <a:ext cx="9144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4400" dirty="0" smtClean="0">
                <a:solidFill>
                  <a:schemeClr val="bg1"/>
                </a:solidFill>
              </a:rPr>
              <a:t>CONSEJO CONSULTIVO</a:t>
            </a:r>
          </a:p>
          <a:p>
            <a:pPr algn="ctr"/>
            <a:r>
              <a:rPr lang="es-EC" sz="6000" b="1" dirty="0" smtClean="0">
                <a:solidFill>
                  <a:schemeClr val="bg1"/>
                </a:solidFill>
              </a:rPr>
              <a:t>DE MEDICAMENTOS</a:t>
            </a:r>
            <a:endParaRPr lang="es-EC" sz="6000" b="1" dirty="0">
              <a:solidFill>
                <a:schemeClr val="bg1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0" y="4803225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dirty="0" smtClean="0">
                <a:solidFill>
                  <a:schemeClr val="bg1"/>
                </a:solidFill>
              </a:rPr>
              <a:t>Aula Magna IAEN</a:t>
            </a:r>
            <a:endParaRPr lang="es-EC" sz="2400" b="1" dirty="0" smtClean="0">
              <a:solidFill>
                <a:schemeClr val="bg1"/>
              </a:solidFill>
            </a:endParaRPr>
          </a:p>
          <a:p>
            <a:pPr algn="ctr"/>
            <a:r>
              <a:rPr lang="es-EC" sz="2400" dirty="0" smtClean="0">
                <a:solidFill>
                  <a:schemeClr val="bg1"/>
                </a:solidFill>
              </a:rPr>
              <a:t>20 de agosto de 2015</a:t>
            </a:r>
          </a:p>
        </p:txBody>
      </p:sp>
    </p:spTree>
    <p:extLst>
      <p:ext uri="{BB962C8B-B14F-4D97-AF65-F5344CB8AC3E}">
        <p14:creationId xmlns:p14="http://schemas.microsoft.com/office/powerpoint/2010/main" val="37563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158194" y="144087"/>
            <a:ext cx="5585254" cy="666659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s-E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Contratación Pública 2011-2014</a:t>
            </a:r>
            <a:br>
              <a:rPr lang="es-E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(USD Millones)</a:t>
            </a:r>
            <a:endParaRPr lang="es-E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391855" y="6258904"/>
            <a:ext cx="74593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dirty="0" smtClean="0"/>
              <a:t>Fuente: Sistema Oficial de Contratación del Estado – SOCE</a:t>
            </a:r>
          </a:p>
          <a:p>
            <a:r>
              <a:rPr lang="es-EC" sz="1100" dirty="0" smtClean="0"/>
              <a:t>Elaboración: Dirección de Estudios</a:t>
            </a:r>
            <a:endParaRPr lang="es-EC" sz="1100" dirty="0"/>
          </a:p>
        </p:txBody>
      </p:sp>
      <p:graphicFrame>
        <p:nvGraphicFramePr>
          <p:cNvPr id="5" name="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6372526"/>
              </p:ext>
            </p:extLst>
          </p:nvPr>
        </p:nvGraphicFramePr>
        <p:xfrm>
          <a:off x="158194" y="1108018"/>
          <a:ext cx="8859682" cy="57499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7290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1782043" y="3234142"/>
            <a:ext cx="5585254" cy="666659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6000" b="1" dirty="0" smtClean="0">
                <a:solidFill>
                  <a:schemeClr val="tx2"/>
                </a:solidFill>
              </a:rPr>
              <a:t>REPERTORIO DE MEDICAMENTOS</a:t>
            </a:r>
            <a:endParaRPr lang="es-ES" sz="4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94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158194" y="144087"/>
            <a:ext cx="5585254" cy="666659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s-E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Contratación Pública 2012-2014</a:t>
            </a:r>
            <a:br>
              <a:rPr lang="es-E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(USD Millones)</a:t>
            </a:r>
            <a:endParaRPr lang="es-E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391855" y="6258904"/>
            <a:ext cx="74593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dirty="0" smtClean="0"/>
              <a:t>Fuente: Sistema Oficial de Contratación del Estado – SOCE</a:t>
            </a:r>
          </a:p>
          <a:p>
            <a:r>
              <a:rPr lang="es-EC" sz="1100" dirty="0" smtClean="0"/>
              <a:t>Elaboración: Dirección de Estudios</a:t>
            </a:r>
            <a:endParaRPr lang="es-EC" sz="1100" dirty="0"/>
          </a:p>
        </p:txBody>
      </p:sp>
      <p:graphicFrame>
        <p:nvGraphicFramePr>
          <p:cNvPr id="8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0096714"/>
              </p:ext>
            </p:extLst>
          </p:nvPr>
        </p:nvGraphicFramePr>
        <p:xfrm>
          <a:off x="391854" y="945931"/>
          <a:ext cx="8562959" cy="5743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170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158194" y="144087"/>
            <a:ext cx="5585254" cy="666659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s-E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Contratación Pública 2012-2014</a:t>
            </a:r>
            <a:br>
              <a:rPr lang="es-E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(USD Millones)</a:t>
            </a:r>
            <a:endParaRPr lang="es-E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391855" y="6258904"/>
            <a:ext cx="74593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dirty="0" smtClean="0"/>
              <a:t>Fuente: Sistema Oficial de Contratación del Estado – SOCE</a:t>
            </a:r>
          </a:p>
          <a:p>
            <a:r>
              <a:rPr lang="es-EC" sz="1100" dirty="0" smtClean="0"/>
              <a:t>Elaboración: Dirección de Estudios</a:t>
            </a:r>
            <a:endParaRPr lang="es-EC" sz="1100" dirty="0"/>
          </a:p>
        </p:txBody>
      </p:sp>
      <p:graphicFrame>
        <p:nvGraphicFramePr>
          <p:cNvPr id="6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8742932"/>
              </p:ext>
            </p:extLst>
          </p:nvPr>
        </p:nvGraphicFramePr>
        <p:xfrm>
          <a:off x="158193" y="961698"/>
          <a:ext cx="8828151" cy="5896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3370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312" y="2934297"/>
            <a:ext cx="6202549" cy="3089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904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87 Rectángulo"/>
          <p:cNvSpPr/>
          <p:nvPr/>
        </p:nvSpPr>
        <p:spPr>
          <a:xfrm>
            <a:off x="194502" y="3068960"/>
            <a:ext cx="1980000" cy="324000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171450" indent="-171450">
              <a:buFont typeface="+mj-lt"/>
              <a:buAutoNum type="alphaLcPeriod"/>
            </a:pPr>
            <a:r>
              <a:rPr lang="es-MX" sz="1500" dirty="0" smtClean="0">
                <a:solidFill>
                  <a:schemeClr val="tx1"/>
                </a:solidFill>
              </a:rPr>
              <a:t>Actualización de información de proveedores registrados.</a:t>
            </a:r>
          </a:p>
          <a:p>
            <a:pPr marL="171450" indent="-171450">
              <a:buFont typeface="+mj-lt"/>
              <a:buAutoNum type="alphaLcPeriod"/>
            </a:pPr>
            <a:r>
              <a:rPr lang="es-MX" sz="1500" dirty="0" smtClean="0">
                <a:solidFill>
                  <a:schemeClr val="tx1"/>
                </a:solidFill>
              </a:rPr>
              <a:t>Registro de proveedores nacionales y extranjeros.</a:t>
            </a:r>
          </a:p>
          <a:p>
            <a:pPr marL="171450" indent="-171450">
              <a:buFont typeface="+mj-lt"/>
              <a:buAutoNum type="alphaLcPeriod"/>
            </a:pPr>
            <a:r>
              <a:rPr lang="es-MX" sz="1500" dirty="0" smtClean="0">
                <a:solidFill>
                  <a:schemeClr val="tx1"/>
                </a:solidFill>
              </a:rPr>
              <a:t>Consejo Consultivo.</a:t>
            </a: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2983508466"/>
              </p:ext>
            </p:extLst>
          </p:nvPr>
        </p:nvGraphicFramePr>
        <p:xfrm>
          <a:off x="107504" y="1340768"/>
          <a:ext cx="8876510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5" name="24 Rectángulo"/>
          <p:cNvSpPr/>
          <p:nvPr/>
        </p:nvSpPr>
        <p:spPr>
          <a:xfrm>
            <a:off x="2354742" y="3068960"/>
            <a:ext cx="1980000" cy="32400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228600" indent="-228600">
              <a:buFont typeface="+mj-lt"/>
              <a:buAutoNum type="alphaLcPeriod"/>
            </a:pPr>
            <a:r>
              <a:rPr lang="es-MX" sz="1550" dirty="0" smtClean="0">
                <a:solidFill>
                  <a:schemeClr val="tx1"/>
                </a:solidFill>
              </a:rPr>
              <a:t>Publicación.</a:t>
            </a:r>
          </a:p>
          <a:p>
            <a:pPr marL="228600" indent="-228600">
              <a:buFont typeface="+mj-lt"/>
              <a:buAutoNum type="alphaLcPeriod"/>
            </a:pPr>
            <a:r>
              <a:rPr lang="es-MX" sz="1550" dirty="0" smtClean="0">
                <a:solidFill>
                  <a:schemeClr val="tx1"/>
                </a:solidFill>
              </a:rPr>
              <a:t>Preguntas.</a:t>
            </a:r>
          </a:p>
          <a:p>
            <a:pPr marL="228600" indent="-228600">
              <a:buFont typeface="+mj-lt"/>
              <a:buAutoNum type="alphaLcPeriod"/>
            </a:pPr>
            <a:r>
              <a:rPr lang="es-MX" sz="1550" dirty="0">
                <a:solidFill>
                  <a:schemeClr val="tx1"/>
                </a:solidFill>
              </a:rPr>
              <a:t>R</a:t>
            </a:r>
            <a:r>
              <a:rPr lang="es-MX" sz="1550" dirty="0" smtClean="0">
                <a:solidFill>
                  <a:schemeClr val="tx1"/>
                </a:solidFill>
              </a:rPr>
              <a:t>espuestas.</a:t>
            </a:r>
          </a:p>
          <a:p>
            <a:pPr marL="228600" indent="-228600">
              <a:buFont typeface="+mj-lt"/>
              <a:buAutoNum type="alphaLcPeriod"/>
            </a:pPr>
            <a:r>
              <a:rPr lang="es-MX" sz="1550" dirty="0" smtClean="0">
                <a:solidFill>
                  <a:schemeClr val="tx1"/>
                </a:solidFill>
              </a:rPr>
              <a:t>Presentación electrónica de oferta.</a:t>
            </a:r>
          </a:p>
          <a:p>
            <a:pPr marL="228600" indent="-228600">
              <a:buFont typeface="+mj-lt"/>
              <a:buAutoNum type="alphaLcPeriod"/>
            </a:pPr>
            <a:r>
              <a:rPr lang="es-MX" sz="1550" dirty="0" smtClean="0">
                <a:solidFill>
                  <a:schemeClr val="tx1"/>
                </a:solidFill>
              </a:rPr>
              <a:t>Calificación automática.</a:t>
            </a:r>
          </a:p>
          <a:p>
            <a:pPr marL="228600" indent="-228600">
              <a:buFont typeface="+mj-lt"/>
              <a:buAutoNum type="alphaLcPeriod"/>
            </a:pPr>
            <a:r>
              <a:rPr lang="es-MX" sz="1550" dirty="0">
                <a:solidFill>
                  <a:schemeClr val="tx1"/>
                </a:solidFill>
              </a:rPr>
              <a:t>I</a:t>
            </a:r>
            <a:r>
              <a:rPr lang="es-MX" sz="1550" dirty="0" smtClean="0">
                <a:solidFill>
                  <a:schemeClr val="tx1"/>
                </a:solidFill>
              </a:rPr>
              <a:t>ngreso de OEI</a:t>
            </a:r>
          </a:p>
          <a:p>
            <a:pPr marL="228600" indent="-228600">
              <a:buFont typeface="+mj-lt"/>
              <a:buAutoNum type="alphaLcPeriod"/>
            </a:pPr>
            <a:r>
              <a:rPr lang="es-MX" sz="1550" dirty="0" smtClean="0">
                <a:solidFill>
                  <a:schemeClr val="tx1"/>
                </a:solidFill>
              </a:rPr>
              <a:t>Puja/Negociación</a:t>
            </a:r>
          </a:p>
          <a:p>
            <a:pPr marL="228600" indent="-228600">
              <a:buFont typeface="+mj-lt"/>
              <a:buAutoNum type="alphaLcPeriod"/>
            </a:pPr>
            <a:r>
              <a:rPr lang="es-MX" sz="1550" dirty="0" smtClean="0">
                <a:solidFill>
                  <a:schemeClr val="tx1"/>
                </a:solidFill>
              </a:rPr>
              <a:t>Entrega de documentación habilitante.</a:t>
            </a:r>
          </a:p>
          <a:p>
            <a:pPr marL="228600" indent="-228600">
              <a:buFont typeface="+mj-lt"/>
              <a:buAutoNum type="alphaLcPeriod"/>
            </a:pPr>
            <a:r>
              <a:rPr lang="es-MX" sz="1550" dirty="0" smtClean="0">
                <a:solidFill>
                  <a:schemeClr val="tx1"/>
                </a:solidFill>
              </a:rPr>
              <a:t>Adjudicación</a:t>
            </a:r>
          </a:p>
        </p:txBody>
      </p:sp>
      <p:sp>
        <p:nvSpPr>
          <p:cNvPr id="28" name="27 Rectángulo"/>
          <p:cNvSpPr/>
          <p:nvPr/>
        </p:nvSpPr>
        <p:spPr>
          <a:xfrm>
            <a:off x="6675222" y="3068960"/>
            <a:ext cx="1980000" cy="324000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228600" indent="-228600">
              <a:buFont typeface="+mj-lt"/>
              <a:buAutoNum type="alphaLcPeriod"/>
            </a:pPr>
            <a:r>
              <a:rPr lang="es-MX" sz="1600" dirty="0" smtClean="0">
                <a:solidFill>
                  <a:schemeClr val="tx1"/>
                </a:solidFill>
              </a:rPr>
              <a:t>Evaluación de resultados.</a:t>
            </a:r>
          </a:p>
          <a:p>
            <a:pPr marL="228600" indent="-228600">
              <a:buFont typeface="+mj-lt"/>
              <a:buAutoNum type="alphaLcPeriod"/>
            </a:pPr>
            <a:r>
              <a:rPr lang="es-MX" sz="1600" dirty="0" smtClean="0">
                <a:solidFill>
                  <a:schemeClr val="tx1"/>
                </a:solidFill>
              </a:rPr>
              <a:t>Informe de rendición de cuentas.</a:t>
            </a:r>
            <a:endParaRPr lang="es-EC" sz="1600" dirty="0">
              <a:solidFill>
                <a:schemeClr val="tx1"/>
              </a:solidFill>
            </a:endParaRPr>
          </a:p>
          <a:p>
            <a:pPr marL="228600" indent="-228600">
              <a:buFont typeface="+mj-lt"/>
              <a:buAutoNum type="alphaLcPeriod"/>
            </a:pPr>
            <a:r>
              <a:rPr lang="es-EC" sz="1600" dirty="0" smtClean="0">
                <a:solidFill>
                  <a:schemeClr val="tx1"/>
                </a:solidFill>
              </a:rPr>
              <a:t>Difusión de resultados.</a:t>
            </a:r>
            <a:endParaRPr lang="es-MX" sz="1600" dirty="0" smtClean="0">
              <a:solidFill>
                <a:schemeClr val="tx1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514982" y="3068960"/>
            <a:ext cx="1980000" cy="324000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228600" indent="-228600">
              <a:buFont typeface="+mj-lt"/>
              <a:buAutoNum type="alphaLcPeriod"/>
            </a:pPr>
            <a:r>
              <a:rPr lang="es-MX" sz="1600" dirty="0" smtClean="0">
                <a:solidFill>
                  <a:schemeClr val="tx1"/>
                </a:solidFill>
              </a:rPr>
              <a:t>Suscripción de convenios marco.</a:t>
            </a:r>
          </a:p>
          <a:p>
            <a:pPr marL="228600" indent="-228600">
              <a:buFont typeface="+mj-lt"/>
              <a:buAutoNum type="alphaLcPeriod"/>
            </a:pPr>
            <a:r>
              <a:rPr lang="es-MX" sz="1600" dirty="0" smtClean="0">
                <a:solidFill>
                  <a:schemeClr val="tx1"/>
                </a:solidFill>
              </a:rPr>
              <a:t>Catalogación (Publicación en Repertorio de Medicamentos).</a:t>
            </a:r>
            <a:endParaRPr lang="es-EC" sz="1400" dirty="0">
              <a:solidFill>
                <a:schemeClr val="tx1"/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0" y="136476"/>
            <a:ext cx="6156176" cy="90261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ETAPAS SICM-2015</a:t>
            </a:r>
            <a:endParaRPr lang="es-EC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90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0" y="3234142"/>
            <a:ext cx="9143999" cy="666659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6000" b="1" dirty="0" smtClean="0">
                <a:solidFill>
                  <a:schemeClr val="tx2"/>
                </a:solidFill>
              </a:rPr>
              <a:t>REGISTRO DE NUEVOS PROVEEDORES</a:t>
            </a:r>
            <a:endParaRPr lang="es-ES" sz="4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20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22" y="-40900"/>
            <a:ext cx="637251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REGISTRO DE NUEVOS PROVEEDORES</a:t>
            </a:r>
            <a:endParaRPr lang="es-EC" sz="3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3229"/>
            <a:ext cx="9144000" cy="5730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7 Grupo"/>
          <p:cNvGrpSpPr/>
          <p:nvPr/>
        </p:nvGrpSpPr>
        <p:grpSpPr>
          <a:xfrm>
            <a:off x="672662" y="1240222"/>
            <a:ext cx="8426276" cy="3016469"/>
            <a:chOff x="672662" y="1240222"/>
            <a:chExt cx="8426276" cy="3016469"/>
          </a:xfrm>
        </p:grpSpPr>
        <p:sp>
          <p:nvSpPr>
            <p:cNvPr id="2" name="1 Rectángulo"/>
            <p:cNvSpPr/>
            <p:nvPr/>
          </p:nvSpPr>
          <p:spPr>
            <a:xfrm>
              <a:off x="6794938" y="3216167"/>
              <a:ext cx="2304000" cy="104052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7" name="6 Rectángulo"/>
            <p:cNvSpPr/>
            <p:nvPr/>
          </p:nvSpPr>
          <p:spPr>
            <a:xfrm>
              <a:off x="672662" y="1240222"/>
              <a:ext cx="3710152" cy="304799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cxnSp>
          <p:nvCxnSpPr>
            <p:cNvPr id="6" name="5 Conector recto"/>
            <p:cNvCxnSpPr/>
            <p:nvPr/>
          </p:nvCxnSpPr>
          <p:spPr>
            <a:xfrm>
              <a:off x="7189074" y="3858547"/>
              <a:ext cx="9144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9 Conector recto"/>
            <p:cNvCxnSpPr/>
            <p:nvPr/>
          </p:nvCxnSpPr>
          <p:spPr>
            <a:xfrm>
              <a:off x="7215346" y="4137075"/>
              <a:ext cx="9144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72460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22" y="-40900"/>
            <a:ext cx="637251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REGISTRO DE NUEVOS PROVEEDORES </a:t>
            </a:r>
            <a:r>
              <a:rPr lang="es-MX" sz="3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NACIONALES</a:t>
            </a:r>
            <a:endParaRPr lang="es-EC" sz="34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147" y="1111958"/>
            <a:ext cx="5863733" cy="5257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" y="1111958"/>
            <a:ext cx="3209925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10 Conector recto"/>
          <p:cNvCxnSpPr/>
          <p:nvPr/>
        </p:nvCxnSpPr>
        <p:spPr>
          <a:xfrm>
            <a:off x="611954" y="2297761"/>
            <a:ext cx="109071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0203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22" y="-25134"/>
            <a:ext cx="63725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REGISTRO DE NUEVOS PROVEEDORES </a:t>
            </a:r>
            <a:r>
              <a:rPr lang="es-MX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NACIONALES</a:t>
            </a:r>
            <a:endParaRPr lang="es-EC" sz="32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09"/>
          <a:stretch/>
        </p:blipFill>
        <p:spPr bwMode="auto">
          <a:xfrm>
            <a:off x="110363" y="1371600"/>
            <a:ext cx="8785987" cy="4414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512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78830" y="-72206"/>
            <a:ext cx="5896303" cy="1143000"/>
          </a:xfrm>
        </p:spPr>
        <p:txBody>
          <a:bodyPr>
            <a:normAutofit/>
          </a:bodyPr>
          <a:lstStyle/>
          <a:p>
            <a:pPr algn="l"/>
            <a:r>
              <a:rPr lang="es-EC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AGENDA</a:t>
            </a: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6399219"/>
              </p:ext>
            </p:extLst>
          </p:nvPr>
        </p:nvGraphicFramePr>
        <p:xfrm>
          <a:off x="254831" y="1073723"/>
          <a:ext cx="8636921" cy="5621424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331734"/>
                <a:gridCol w="7305187"/>
              </a:tblGrid>
              <a:tr h="2537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HORA</a:t>
                      </a:r>
                      <a:endParaRPr lang="es-EC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</a:rPr>
                        <a:t>DETALLE</a:t>
                      </a:r>
                      <a:endParaRPr lang="es-EC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7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16:00 – 16:15</a:t>
                      </a:r>
                      <a:endParaRPr lang="es-EC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 smtClean="0">
                          <a:effectLst/>
                        </a:rPr>
                        <a:t>REGISTRO DE PARTICIPANTES</a:t>
                      </a:r>
                      <a:endParaRPr lang="es-EC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3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16:15 – 16:35</a:t>
                      </a:r>
                      <a:endParaRPr lang="es-EC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 smtClean="0">
                          <a:effectLst/>
                        </a:rPr>
                        <a:t>BIENVENIDA Y PRESENTACIÓN DEL EVENTO </a:t>
                      </a:r>
                      <a:endParaRPr lang="es-EC" sz="2000" b="1" dirty="0" smtClean="0">
                        <a:effectLst/>
                      </a:endParaRPr>
                    </a:p>
                    <a:p>
                      <a:pPr marL="2889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 smtClean="0">
                          <a:effectLst/>
                        </a:rPr>
                        <a:t>Interviene</a:t>
                      </a:r>
                      <a:r>
                        <a:rPr lang="es-EC" sz="1600" b="1" dirty="0">
                          <a:effectLst/>
                        </a:rPr>
                        <a:t>:</a:t>
                      </a:r>
                      <a:endParaRPr lang="es-EC" sz="2000" b="1" dirty="0">
                        <a:effectLst/>
                      </a:endParaRPr>
                    </a:p>
                    <a:p>
                      <a:pPr marL="800100" lvl="1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mbria"/>
                        <a:buChar char="-"/>
                      </a:pPr>
                      <a:r>
                        <a:rPr lang="es-EC" sz="1600" dirty="0">
                          <a:effectLst/>
                        </a:rPr>
                        <a:t>Juan Pablo Bermeo, Sub-director General </a:t>
                      </a:r>
                      <a:r>
                        <a:rPr lang="es-EC" sz="1600" dirty="0" smtClean="0">
                          <a:effectLst/>
                        </a:rPr>
                        <a:t>SERCOP</a:t>
                      </a:r>
                      <a:endParaRPr lang="es-EC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3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16:35 – 17:00</a:t>
                      </a:r>
                      <a:endParaRPr lang="es-EC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 smtClean="0">
                          <a:effectLst/>
                        </a:rPr>
                        <a:t>PRESENTACIÓN DE ESTADÍSTICAS DE COMPRA PÚBLICA DE MEDICAMENTOS</a:t>
                      </a:r>
                      <a:endParaRPr lang="es-EC" sz="2000" b="1" dirty="0" smtClean="0">
                        <a:effectLst/>
                      </a:endParaRPr>
                    </a:p>
                    <a:p>
                      <a:pPr marL="3035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 smtClean="0">
                          <a:effectLst/>
                        </a:rPr>
                        <a:t>Interviene</a:t>
                      </a:r>
                      <a:r>
                        <a:rPr lang="es-EC" sz="1600" b="1" dirty="0">
                          <a:effectLst/>
                        </a:rPr>
                        <a:t>:</a:t>
                      </a:r>
                      <a:endParaRPr lang="es-EC" sz="2000" b="1" dirty="0">
                        <a:effectLst/>
                      </a:endParaRPr>
                    </a:p>
                    <a:p>
                      <a:pPr marL="800100" lvl="1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s-EC" sz="1600" dirty="0">
                          <a:effectLst/>
                        </a:rPr>
                        <a:t>Rommel Tejada, Director de Estudios SERCOP.</a:t>
                      </a:r>
                      <a:endParaRPr lang="es-EC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3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17:00 – 17:30</a:t>
                      </a:r>
                      <a:endParaRPr lang="es-EC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 smtClean="0">
                          <a:effectLst/>
                        </a:rPr>
                        <a:t>SUBASTA INVERSA CORPORATIVA DE MEDICAMENTOS (SICM-2015)</a:t>
                      </a:r>
                      <a:endParaRPr lang="es-EC" sz="2000" b="1" dirty="0" smtClean="0">
                        <a:effectLst/>
                      </a:endParaRPr>
                    </a:p>
                    <a:p>
                      <a:pPr marL="3035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 smtClean="0">
                          <a:effectLst/>
                        </a:rPr>
                        <a:t>Interviene</a:t>
                      </a:r>
                      <a:r>
                        <a:rPr lang="es-EC" sz="1600" b="1" dirty="0">
                          <a:effectLst/>
                        </a:rPr>
                        <a:t>:</a:t>
                      </a:r>
                      <a:endParaRPr lang="es-EC" sz="2000" b="1" dirty="0">
                        <a:effectLst/>
                      </a:endParaRPr>
                    </a:p>
                    <a:p>
                      <a:pPr marL="800100" lvl="1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s-EC" sz="1600" dirty="0" smtClean="0">
                          <a:effectLst/>
                        </a:rPr>
                        <a:t>Juan Pablo Bermeo, Sub-director General SERCOP </a:t>
                      </a:r>
                      <a:endParaRPr lang="es-EC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3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</a:rPr>
                        <a:t>17:30 </a:t>
                      </a:r>
                      <a:r>
                        <a:rPr lang="es-EC" sz="1600" dirty="0">
                          <a:effectLst/>
                        </a:rPr>
                        <a:t>– </a:t>
                      </a:r>
                      <a:r>
                        <a:rPr lang="es-EC" sz="1600" dirty="0" smtClean="0">
                          <a:effectLst/>
                        </a:rPr>
                        <a:t>17:45</a:t>
                      </a:r>
                      <a:endParaRPr lang="es-EC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 smtClean="0">
                          <a:effectLst/>
                        </a:rPr>
                        <a:t>PRESENTACIÓN</a:t>
                      </a:r>
                      <a:r>
                        <a:rPr lang="es-EC" sz="1600" b="1" baseline="0" dirty="0" smtClean="0">
                          <a:effectLst/>
                        </a:rPr>
                        <a:t> DE FICHAS TÉCNICAS DE MEDICAMENTOS</a:t>
                      </a:r>
                      <a:endParaRPr lang="es-EC" sz="2000" b="1" dirty="0" smtClean="0">
                        <a:effectLst/>
                      </a:endParaRPr>
                    </a:p>
                    <a:p>
                      <a:pPr marL="3035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 smtClean="0">
                          <a:effectLst/>
                        </a:rPr>
                        <a:t>Interviene</a:t>
                      </a:r>
                      <a:r>
                        <a:rPr lang="es-EC" sz="1600" b="1" dirty="0">
                          <a:effectLst/>
                        </a:rPr>
                        <a:t>:</a:t>
                      </a:r>
                      <a:endParaRPr lang="es-EC" sz="2000" b="1" dirty="0">
                        <a:effectLst/>
                      </a:endParaRPr>
                    </a:p>
                    <a:p>
                      <a:pPr marL="800100" lvl="1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s-EC" sz="1600" dirty="0" smtClean="0">
                          <a:effectLst/>
                        </a:rPr>
                        <a:t>Sonia</a:t>
                      </a:r>
                      <a:r>
                        <a:rPr lang="es-EC" sz="1600" baseline="0" dirty="0" smtClean="0">
                          <a:effectLst/>
                        </a:rPr>
                        <a:t> Brazales</a:t>
                      </a:r>
                      <a:r>
                        <a:rPr lang="es-EC" sz="1600" dirty="0" smtClean="0">
                          <a:effectLst/>
                        </a:rPr>
                        <a:t>, Directora de Medicamentos y Dispositivos Médicos MSP/RPIS </a:t>
                      </a:r>
                      <a:endParaRPr lang="es-EC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43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</a:rPr>
                        <a:t>17:45 </a:t>
                      </a:r>
                      <a:r>
                        <a:rPr lang="es-EC" sz="1600" dirty="0">
                          <a:effectLst/>
                        </a:rPr>
                        <a:t>– 18:15</a:t>
                      </a:r>
                      <a:endParaRPr lang="es-EC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 smtClean="0">
                          <a:effectLst/>
                        </a:rPr>
                        <a:t>PONENCIA</a:t>
                      </a:r>
                      <a:r>
                        <a:rPr lang="es-EC" sz="1600" b="1" baseline="0" dirty="0" smtClean="0">
                          <a:effectLst/>
                        </a:rPr>
                        <a:t> CONSEJO CONSULTIVO Y </a:t>
                      </a:r>
                      <a:r>
                        <a:rPr lang="es-EC" sz="1600" b="1" dirty="0" smtClean="0">
                          <a:effectLst/>
                        </a:rPr>
                        <a:t>ESPACIO DE DIÁLOGO PARTICIPATIVO</a:t>
                      </a:r>
                      <a:endParaRPr lang="es-EC" sz="2000" b="1" dirty="0" smtClean="0">
                        <a:effectLst/>
                      </a:endParaRPr>
                    </a:p>
                    <a:p>
                      <a:pPr marL="3035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 smtClean="0">
                          <a:effectLst/>
                        </a:rPr>
                        <a:t>Interviene</a:t>
                      </a:r>
                      <a:r>
                        <a:rPr lang="es-EC" sz="1600" b="1" baseline="0" dirty="0" smtClean="0">
                          <a:effectLst/>
                        </a:rPr>
                        <a:t> y m</a:t>
                      </a:r>
                      <a:r>
                        <a:rPr lang="es-EC" sz="1600" b="1" dirty="0" smtClean="0">
                          <a:effectLst/>
                        </a:rPr>
                        <a:t>odera:</a:t>
                      </a:r>
                      <a:endParaRPr lang="es-EC" sz="2000" b="1" dirty="0" smtClean="0">
                        <a:effectLst/>
                      </a:endParaRPr>
                    </a:p>
                    <a:p>
                      <a:pPr marL="800100" lvl="1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s-EC" sz="1600" dirty="0" smtClean="0">
                          <a:effectLst/>
                        </a:rPr>
                        <a:t>Víctor </a:t>
                      </a:r>
                      <a:r>
                        <a:rPr lang="es-EC" sz="1600" dirty="0">
                          <a:effectLst/>
                        </a:rPr>
                        <a:t>Argoti, Sub-director General de Control </a:t>
                      </a:r>
                      <a:r>
                        <a:rPr lang="es-EC" sz="1600" dirty="0" smtClean="0">
                          <a:effectLst/>
                        </a:rPr>
                        <a:t>SERCOP </a:t>
                      </a:r>
                      <a:endParaRPr lang="es-EC" sz="2000" dirty="0">
                        <a:effectLst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3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18:15 – 18:30</a:t>
                      </a:r>
                      <a:endParaRPr lang="es-EC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 smtClean="0">
                          <a:effectLst/>
                        </a:rPr>
                        <a:t>CIERRE</a:t>
                      </a:r>
                      <a:endParaRPr lang="es-EC" sz="2000" b="1" dirty="0" smtClean="0">
                        <a:effectLst/>
                      </a:endParaRPr>
                    </a:p>
                    <a:p>
                      <a:pPr marL="3035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 smtClean="0">
                          <a:effectLst/>
                        </a:rPr>
                        <a:t>Interviene</a:t>
                      </a:r>
                      <a:r>
                        <a:rPr lang="es-EC" sz="1600" b="1" dirty="0">
                          <a:effectLst/>
                        </a:rPr>
                        <a:t>:</a:t>
                      </a:r>
                      <a:endParaRPr lang="es-EC" sz="2000" b="1" dirty="0">
                        <a:effectLst/>
                      </a:endParaRPr>
                    </a:p>
                    <a:p>
                      <a:pPr marL="800100" lvl="1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s-EC" sz="1600" dirty="0">
                          <a:effectLst/>
                        </a:rPr>
                        <a:t>Juan Pablo Bermeo, Sub-director General SERCOP </a:t>
                      </a:r>
                      <a:endParaRPr lang="es-EC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437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22" y="-40900"/>
            <a:ext cx="637251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REGISTRO DE NUEVOS PROVEEDORES </a:t>
            </a:r>
            <a:r>
              <a:rPr lang="es-MX" sz="3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EXTRANJEROS</a:t>
            </a:r>
            <a:endParaRPr lang="es-EC" sz="34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" y="1111958"/>
            <a:ext cx="2632619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10 Conector recto"/>
          <p:cNvCxnSpPr/>
          <p:nvPr/>
        </p:nvCxnSpPr>
        <p:spPr>
          <a:xfrm>
            <a:off x="580422" y="2565783"/>
            <a:ext cx="123261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890" y="1111958"/>
            <a:ext cx="6604300" cy="5509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597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22" y="-25134"/>
            <a:ext cx="63725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REGISTRO DE NUEVOS PROVEEDORES </a:t>
            </a:r>
            <a:r>
              <a:rPr lang="es-MX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EXTRANJEROS</a:t>
            </a:r>
            <a:endParaRPr lang="es-EC" sz="32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09"/>
          <a:stretch/>
        </p:blipFill>
        <p:spPr bwMode="auto">
          <a:xfrm>
            <a:off x="110363" y="1371600"/>
            <a:ext cx="8785987" cy="4414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512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0" y="3370622"/>
            <a:ext cx="9143999" cy="666659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6000" b="1" dirty="0" smtClean="0">
                <a:solidFill>
                  <a:schemeClr val="tx2"/>
                </a:solidFill>
              </a:rPr>
              <a:t>ACTUALIZACIÓN DE INFORMACIÓN DE PROVEEDORES REGISTRADOS</a:t>
            </a:r>
            <a:endParaRPr lang="es-ES" sz="4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63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22" y="-25134"/>
            <a:ext cx="63725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ACTUALIZACIÓN DE INFORMACIÓN</a:t>
            </a:r>
            <a:br>
              <a:rPr lang="es-MX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PROVEEDORES REGISTRADOS</a:t>
            </a:r>
            <a:endParaRPr lang="es-EC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" y="1049569"/>
            <a:ext cx="9144000" cy="561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4162094" y="3239823"/>
            <a:ext cx="2592000" cy="229388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" name="1 CuadroTexto"/>
          <p:cNvSpPr txBox="1"/>
          <p:nvPr/>
        </p:nvSpPr>
        <p:spPr>
          <a:xfrm>
            <a:off x="4162094" y="5738648"/>
            <a:ext cx="25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>
                <a:solidFill>
                  <a:srgbClr val="FF0000"/>
                </a:solidFill>
              </a:rPr>
              <a:t>Proveedores con</a:t>
            </a:r>
            <a:br>
              <a:rPr lang="es-EC" dirty="0" smtClean="0">
                <a:solidFill>
                  <a:srgbClr val="FF0000"/>
                </a:solidFill>
              </a:rPr>
            </a:br>
            <a:r>
              <a:rPr lang="es-EC" b="1" dirty="0" smtClean="0">
                <a:solidFill>
                  <a:srgbClr val="FF0000"/>
                </a:solidFill>
              </a:rPr>
              <a:t>CPC 35250</a:t>
            </a:r>
            <a:endParaRPr lang="es-EC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46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22" y="-25134"/>
            <a:ext cx="63725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ACTUALIZACIÓN DE INFORMACIÓN</a:t>
            </a:r>
            <a:br>
              <a:rPr lang="es-MX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PROVEEDORES REGISTRADOS</a:t>
            </a:r>
            <a:endParaRPr lang="es-EC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" y="1052084"/>
            <a:ext cx="9064822" cy="5553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2900853" y="1883980"/>
            <a:ext cx="3799492" cy="90651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0931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22" y="-25134"/>
            <a:ext cx="63725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ACTUALIZACIÓN DE INFORMACIÓN</a:t>
            </a:r>
            <a:br>
              <a:rPr lang="es-MX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PROVEEDORES REGISTRADOS</a:t>
            </a:r>
            <a:endParaRPr lang="es-EC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09"/>
          <a:stretch/>
        </p:blipFill>
        <p:spPr bwMode="auto">
          <a:xfrm>
            <a:off x="129413" y="1562100"/>
            <a:ext cx="8785987" cy="4414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9023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0" y="3370622"/>
            <a:ext cx="9143999" cy="666659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6000" b="1" dirty="0" smtClean="0">
                <a:solidFill>
                  <a:schemeClr val="tx2"/>
                </a:solidFill>
              </a:rPr>
              <a:t>PÁGINA WEB</a:t>
            </a:r>
            <a:br>
              <a:rPr lang="es-ES" sz="6000" b="1" dirty="0" smtClean="0">
                <a:solidFill>
                  <a:schemeClr val="tx2"/>
                </a:solidFill>
              </a:rPr>
            </a:br>
            <a:r>
              <a:rPr lang="es-ES" sz="6000" b="1" dirty="0" smtClean="0">
                <a:solidFill>
                  <a:schemeClr val="tx2"/>
                </a:solidFill>
              </a:rPr>
              <a:t>INFORMATIVA</a:t>
            </a:r>
            <a:br>
              <a:rPr lang="es-ES" sz="6000" b="1" dirty="0" smtClean="0">
                <a:solidFill>
                  <a:schemeClr val="tx2"/>
                </a:solidFill>
              </a:rPr>
            </a:br>
            <a:r>
              <a:rPr lang="es-ES" sz="6000" b="1" dirty="0" smtClean="0">
                <a:solidFill>
                  <a:schemeClr val="tx2"/>
                </a:solidFill>
              </a:rPr>
              <a:t>SICM-2015</a:t>
            </a:r>
            <a:endParaRPr lang="es-ES" sz="4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52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-29723" y="150738"/>
            <a:ext cx="635169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PÁGINA INFORMATIVA SICM-2015</a:t>
            </a:r>
            <a:endParaRPr lang="es-EC" sz="3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0" y="6101273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800" b="1" dirty="0">
                <a:solidFill>
                  <a:schemeClr val="accent1"/>
                </a:solidFill>
              </a:rPr>
              <a:t>https://subastademedicamentos.compraspublicas.gob.ec/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"/>
          <a:stretch/>
        </p:blipFill>
        <p:spPr bwMode="auto">
          <a:xfrm>
            <a:off x="0" y="1143000"/>
            <a:ext cx="9144000" cy="5481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12700" y="1117600"/>
            <a:ext cx="5384800" cy="3429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3544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0" y="3370622"/>
            <a:ext cx="9143999" cy="666659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6000" b="1" dirty="0" smtClean="0">
                <a:solidFill>
                  <a:schemeClr val="tx2"/>
                </a:solidFill>
              </a:rPr>
              <a:t>PROCESO</a:t>
            </a:r>
            <a:br>
              <a:rPr lang="es-ES" sz="6000" b="1" dirty="0" smtClean="0">
                <a:solidFill>
                  <a:schemeClr val="tx2"/>
                </a:solidFill>
              </a:rPr>
            </a:br>
            <a:r>
              <a:rPr lang="es-ES" sz="6000" b="1" dirty="0" smtClean="0">
                <a:solidFill>
                  <a:schemeClr val="tx2"/>
                </a:solidFill>
              </a:rPr>
              <a:t>SICM-2015</a:t>
            </a:r>
            <a:endParaRPr lang="es-ES" sz="4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92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"/>
          <p:cNvSpPr/>
          <p:nvPr/>
        </p:nvSpPr>
        <p:spPr>
          <a:xfrm>
            <a:off x="171170" y="3463770"/>
            <a:ext cx="936104" cy="5760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/>
              <a:t>Publicación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1771568" y="3463770"/>
            <a:ext cx="936104" cy="5760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 smtClean="0"/>
              <a:t>Presentación electrónica de oferta</a:t>
            </a:r>
            <a:endParaRPr lang="es-MX" sz="1100" dirty="0"/>
          </a:p>
        </p:txBody>
      </p:sp>
      <p:sp>
        <p:nvSpPr>
          <p:cNvPr id="16" name="15 Rectángulo"/>
          <p:cNvSpPr/>
          <p:nvPr/>
        </p:nvSpPr>
        <p:spPr>
          <a:xfrm>
            <a:off x="3761980" y="2682715"/>
            <a:ext cx="972000" cy="5760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/>
              <a:t>Puja</a:t>
            </a:r>
            <a:endParaRPr lang="es-EC" sz="1200" dirty="0"/>
          </a:p>
        </p:txBody>
      </p:sp>
      <p:sp>
        <p:nvSpPr>
          <p:cNvPr id="17" name="16 Rectángulo"/>
          <p:cNvSpPr/>
          <p:nvPr/>
        </p:nvSpPr>
        <p:spPr>
          <a:xfrm>
            <a:off x="3761980" y="4338899"/>
            <a:ext cx="972000" cy="5760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/>
              <a:t>Negociación</a:t>
            </a:r>
            <a:endParaRPr lang="es-EC" sz="1200" dirty="0"/>
          </a:p>
        </p:txBody>
      </p:sp>
      <p:sp>
        <p:nvSpPr>
          <p:cNvPr id="18" name="17 Rectángulo"/>
          <p:cNvSpPr/>
          <p:nvPr/>
        </p:nvSpPr>
        <p:spPr>
          <a:xfrm>
            <a:off x="5544292" y="3463770"/>
            <a:ext cx="1008112" cy="5760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/>
              <a:t>Adjudicación</a:t>
            </a:r>
            <a:endParaRPr lang="es-EC" sz="1200" dirty="0"/>
          </a:p>
        </p:txBody>
      </p:sp>
      <p:sp>
        <p:nvSpPr>
          <p:cNvPr id="19" name="18 Rectángulo"/>
          <p:cNvSpPr/>
          <p:nvPr/>
        </p:nvSpPr>
        <p:spPr>
          <a:xfrm>
            <a:off x="7920556" y="3463770"/>
            <a:ext cx="1080120" cy="5760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/>
              <a:t>Catalogación</a:t>
            </a:r>
            <a:endParaRPr lang="es-EC" sz="1200" dirty="0"/>
          </a:p>
        </p:txBody>
      </p:sp>
      <p:cxnSp>
        <p:nvCxnSpPr>
          <p:cNvPr id="23" name="22 Conector recto de flecha"/>
          <p:cNvCxnSpPr>
            <a:stCxn id="14" idx="3"/>
            <a:endCxn id="15" idx="1"/>
          </p:cNvCxnSpPr>
          <p:nvPr/>
        </p:nvCxnSpPr>
        <p:spPr>
          <a:xfrm>
            <a:off x="1107274" y="3751802"/>
            <a:ext cx="66429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angular"/>
          <p:cNvCxnSpPr>
            <a:stCxn id="15" idx="3"/>
            <a:endCxn id="16" idx="1"/>
          </p:cNvCxnSpPr>
          <p:nvPr/>
        </p:nvCxnSpPr>
        <p:spPr>
          <a:xfrm flipV="1">
            <a:off x="2707672" y="2970747"/>
            <a:ext cx="1054308" cy="781055"/>
          </a:xfrm>
          <a:prstGeom prst="bentConnector3">
            <a:avLst>
              <a:gd name="adj1" fmla="val 73925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angular"/>
          <p:cNvCxnSpPr>
            <a:stCxn id="15" idx="3"/>
            <a:endCxn id="17" idx="1"/>
          </p:cNvCxnSpPr>
          <p:nvPr/>
        </p:nvCxnSpPr>
        <p:spPr>
          <a:xfrm>
            <a:off x="2707672" y="3751802"/>
            <a:ext cx="1054308" cy="875129"/>
          </a:xfrm>
          <a:prstGeom prst="bentConnector3">
            <a:avLst>
              <a:gd name="adj1" fmla="val 73925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angular"/>
          <p:cNvCxnSpPr>
            <a:stCxn id="16" idx="3"/>
            <a:endCxn id="18" idx="1"/>
          </p:cNvCxnSpPr>
          <p:nvPr/>
        </p:nvCxnSpPr>
        <p:spPr>
          <a:xfrm>
            <a:off x="4733980" y="2970747"/>
            <a:ext cx="810312" cy="781055"/>
          </a:xfrm>
          <a:prstGeom prst="bentConnector3">
            <a:avLst>
              <a:gd name="adj1" fmla="val 28598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 de flecha"/>
          <p:cNvCxnSpPr>
            <a:stCxn id="18" idx="3"/>
            <a:endCxn id="37" idx="1"/>
          </p:cNvCxnSpPr>
          <p:nvPr/>
        </p:nvCxnSpPr>
        <p:spPr>
          <a:xfrm>
            <a:off x="6552404" y="3751802"/>
            <a:ext cx="1440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49 CuadroTexto"/>
          <p:cNvSpPr txBox="1"/>
          <p:nvPr/>
        </p:nvSpPr>
        <p:spPr>
          <a:xfrm>
            <a:off x="4540652" y="4899026"/>
            <a:ext cx="1404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/>
              <a:t>Entrega documentación habilitante</a:t>
            </a:r>
          </a:p>
          <a:p>
            <a:pPr algn="ctr"/>
            <a:endParaRPr lang="es-EC" sz="1200" dirty="0"/>
          </a:p>
        </p:txBody>
      </p:sp>
      <p:cxnSp>
        <p:nvCxnSpPr>
          <p:cNvPr id="52" name="51 Conector recto"/>
          <p:cNvCxnSpPr>
            <a:endCxn id="105" idx="0"/>
          </p:cNvCxnSpPr>
          <p:nvPr/>
        </p:nvCxnSpPr>
        <p:spPr>
          <a:xfrm>
            <a:off x="5224728" y="3348504"/>
            <a:ext cx="4189" cy="118623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25 CuadroTexto"/>
          <p:cNvSpPr txBox="1"/>
          <p:nvPr/>
        </p:nvSpPr>
        <p:spPr>
          <a:xfrm>
            <a:off x="143703" y="153312"/>
            <a:ext cx="5986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PROCESO SICM - 2015</a:t>
            </a:r>
            <a:endParaRPr lang="es-EC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9" name="28 Conector angular"/>
          <p:cNvCxnSpPr>
            <a:stCxn id="17" idx="3"/>
            <a:endCxn id="18" idx="1"/>
          </p:cNvCxnSpPr>
          <p:nvPr/>
        </p:nvCxnSpPr>
        <p:spPr>
          <a:xfrm flipV="1">
            <a:off x="4733980" y="3751802"/>
            <a:ext cx="810312" cy="875129"/>
          </a:xfrm>
          <a:prstGeom prst="bentConnector3">
            <a:avLst>
              <a:gd name="adj1" fmla="val 28598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36 Rectángulo"/>
          <p:cNvSpPr/>
          <p:nvPr/>
        </p:nvSpPr>
        <p:spPr>
          <a:xfrm>
            <a:off x="6696420" y="3463770"/>
            <a:ext cx="1080120" cy="5760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/>
              <a:t>Suscripción  de Convenio Marco</a:t>
            </a:r>
            <a:endParaRPr lang="es-EC" sz="1200" dirty="0"/>
          </a:p>
        </p:txBody>
      </p:sp>
      <p:cxnSp>
        <p:nvCxnSpPr>
          <p:cNvPr id="41" name="40 Conector recto de flecha"/>
          <p:cNvCxnSpPr>
            <a:stCxn id="37" idx="3"/>
            <a:endCxn id="19" idx="1"/>
          </p:cNvCxnSpPr>
          <p:nvPr/>
        </p:nvCxnSpPr>
        <p:spPr>
          <a:xfrm>
            <a:off x="7776540" y="3751802"/>
            <a:ext cx="1440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53 Grupo"/>
          <p:cNvGrpSpPr/>
          <p:nvPr/>
        </p:nvGrpSpPr>
        <p:grpSpPr>
          <a:xfrm>
            <a:off x="4057833" y="3514008"/>
            <a:ext cx="380293" cy="431636"/>
            <a:chOff x="467544" y="1556792"/>
            <a:chExt cx="576064" cy="796322"/>
          </a:xfrm>
        </p:grpSpPr>
        <p:pic>
          <p:nvPicPr>
            <p:cNvPr id="55" name="Imagen 10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70367" t="34047" r="18680" b="50228"/>
            <a:stretch/>
          </p:blipFill>
          <p:spPr>
            <a:xfrm>
              <a:off x="467544" y="1556792"/>
              <a:ext cx="576064" cy="796322"/>
            </a:xfrm>
            <a:prstGeom prst="rect">
              <a:avLst/>
            </a:prstGeom>
          </p:spPr>
        </p:pic>
        <p:sp>
          <p:nvSpPr>
            <p:cNvPr id="56" name="1 CuadroTexto"/>
            <p:cNvSpPr txBox="1"/>
            <p:nvPr/>
          </p:nvSpPr>
          <p:spPr>
            <a:xfrm>
              <a:off x="575556" y="1580781"/>
              <a:ext cx="360041" cy="624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1600" b="1" dirty="0" smtClean="0">
                  <a:solidFill>
                    <a:schemeClr val="tx2"/>
                  </a:solidFill>
                </a:rPr>
                <a:t>7</a:t>
              </a:r>
              <a:endParaRPr lang="es-EC" sz="1600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57" name="56 Grupo"/>
          <p:cNvGrpSpPr/>
          <p:nvPr/>
        </p:nvGrpSpPr>
        <p:grpSpPr>
          <a:xfrm>
            <a:off x="2044610" y="2988464"/>
            <a:ext cx="380293" cy="447748"/>
            <a:chOff x="467544" y="1527067"/>
            <a:chExt cx="576064" cy="826047"/>
          </a:xfrm>
        </p:grpSpPr>
        <p:pic>
          <p:nvPicPr>
            <p:cNvPr id="58" name="Imagen 10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70367" t="34047" r="18680" b="50228"/>
            <a:stretch/>
          </p:blipFill>
          <p:spPr>
            <a:xfrm>
              <a:off x="467544" y="1556792"/>
              <a:ext cx="576064" cy="796322"/>
            </a:xfrm>
            <a:prstGeom prst="rect">
              <a:avLst/>
            </a:prstGeom>
          </p:spPr>
        </p:pic>
        <p:sp>
          <p:nvSpPr>
            <p:cNvPr id="59" name="1 CuadroTexto"/>
            <p:cNvSpPr txBox="1"/>
            <p:nvPr/>
          </p:nvSpPr>
          <p:spPr>
            <a:xfrm>
              <a:off x="575556" y="1527067"/>
              <a:ext cx="360041" cy="624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1600" b="1" dirty="0" smtClean="0">
                  <a:solidFill>
                    <a:schemeClr val="tx2"/>
                  </a:solidFill>
                </a:rPr>
                <a:t>4</a:t>
              </a:r>
              <a:endParaRPr lang="es-EC" sz="1600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60" name="59 Grupo"/>
          <p:cNvGrpSpPr/>
          <p:nvPr/>
        </p:nvGrpSpPr>
        <p:grpSpPr>
          <a:xfrm>
            <a:off x="438949" y="2988464"/>
            <a:ext cx="380293" cy="447748"/>
            <a:chOff x="467544" y="1527067"/>
            <a:chExt cx="576064" cy="826047"/>
          </a:xfrm>
        </p:grpSpPr>
        <p:pic>
          <p:nvPicPr>
            <p:cNvPr id="61" name="Imagen 10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70367" t="34047" r="18680" b="50228"/>
            <a:stretch/>
          </p:blipFill>
          <p:spPr>
            <a:xfrm>
              <a:off x="467544" y="1556792"/>
              <a:ext cx="576064" cy="796322"/>
            </a:xfrm>
            <a:prstGeom prst="rect">
              <a:avLst/>
            </a:prstGeom>
          </p:spPr>
        </p:pic>
        <p:sp>
          <p:nvSpPr>
            <p:cNvPr id="62" name="1 CuadroTexto"/>
            <p:cNvSpPr txBox="1"/>
            <p:nvPr/>
          </p:nvSpPr>
          <p:spPr>
            <a:xfrm>
              <a:off x="575556" y="1527067"/>
              <a:ext cx="360041" cy="624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1600" b="1" dirty="0" smtClean="0">
                  <a:solidFill>
                    <a:schemeClr val="tx2"/>
                  </a:solidFill>
                </a:rPr>
                <a:t>1</a:t>
              </a:r>
              <a:endParaRPr lang="es-EC" sz="1600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63" name="62 Grupo"/>
          <p:cNvGrpSpPr/>
          <p:nvPr/>
        </p:nvGrpSpPr>
        <p:grpSpPr>
          <a:xfrm>
            <a:off x="5786194" y="3004577"/>
            <a:ext cx="380293" cy="431636"/>
            <a:chOff x="467544" y="1556792"/>
            <a:chExt cx="576064" cy="796322"/>
          </a:xfrm>
        </p:grpSpPr>
        <p:pic>
          <p:nvPicPr>
            <p:cNvPr id="64" name="Imagen 10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70367" t="34047" r="18680" b="50228"/>
            <a:stretch/>
          </p:blipFill>
          <p:spPr>
            <a:xfrm>
              <a:off x="467544" y="1556792"/>
              <a:ext cx="576064" cy="796322"/>
            </a:xfrm>
            <a:prstGeom prst="rect">
              <a:avLst/>
            </a:prstGeom>
          </p:spPr>
        </p:pic>
        <p:sp>
          <p:nvSpPr>
            <p:cNvPr id="65" name="1 CuadroTexto"/>
            <p:cNvSpPr txBox="1"/>
            <p:nvPr/>
          </p:nvSpPr>
          <p:spPr>
            <a:xfrm>
              <a:off x="467544" y="1585240"/>
              <a:ext cx="576064" cy="624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1600" b="1" dirty="0">
                  <a:solidFill>
                    <a:schemeClr val="tx2"/>
                  </a:solidFill>
                </a:rPr>
                <a:t>9</a:t>
              </a:r>
            </a:p>
          </p:txBody>
        </p:sp>
      </p:grpSp>
      <p:sp>
        <p:nvSpPr>
          <p:cNvPr id="75" name="74 CuadroTexto"/>
          <p:cNvSpPr txBox="1"/>
          <p:nvPr/>
        </p:nvSpPr>
        <p:spPr>
          <a:xfrm>
            <a:off x="2451762" y="4933142"/>
            <a:ext cx="1404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/>
              <a:t>Ingreso de Oferta Económica Inicial</a:t>
            </a:r>
            <a:endParaRPr lang="es-EC" sz="1200" dirty="0"/>
          </a:p>
        </p:txBody>
      </p:sp>
      <p:cxnSp>
        <p:nvCxnSpPr>
          <p:cNvPr id="78" name="77 Conector recto"/>
          <p:cNvCxnSpPr>
            <a:endCxn id="87" idx="0"/>
          </p:cNvCxnSpPr>
          <p:nvPr/>
        </p:nvCxnSpPr>
        <p:spPr>
          <a:xfrm>
            <a:off x="3168830" y="3315867"/>
            <a:ext cx="1" cy="123713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78 Grupo"/>
          <p:cNvGrpSpPr/>
          <p:nvPr/>
        </p:nvGrpSpPr>
        <p:grpSpPr>
          <a:xfrm>
            <a:off x="2978684" y="4540003"/>
            <a:ext cx="380293" cy="431636"/>
            <a:chOff x="467544" y="1556792"/>
            <a:chExt cx="576064" cy="796322"/>
          </a:xfrm>
        </p:grpSpPr>
        <p:pic>
          <p:nvPicPr>
            <p:cNvPr id="86" name="Imagen 10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70367" t="34047" r="18680" b="50228"/>
            <a:stretch/>
          </p:blipFill>
          <p:spPr>
            <a:xfrm>
              <a:off x="467544" y="1556792"/>
              <a:ext cx="576064" cy="796322"/>
            </a:xfrm>
            <a:prstGeom prst="rect">
              <a:avLst/>
            </a:prstGeom>
          </p:spPr>
        </p:pic>
        <p:sp>
          <p:nvSpPr>
            <p:cNvPr id="87" name="1 CuadroTexto"/>
            <p:cNvSpPr txBox="1"/>
            <p:nvPr/>
          </p:nvSpPr>
          <p:spPr>
            <a:xfrm>
              <a:off x="575556" y="1580781"/>
              <a:ext cx="360041" cy="624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1600" b="1" dirty="0" smtClean="0">
                  <a:solidFill>
                    <a:schemeClr val="tx2"/>
                  </a:solidFill>
                </a:rPr>
                <a:t>6</a:t>
              </a:r>
              <a:endParaRPr lang="es-EC" sz="1600" b="1" dirty="0">
                <a:solidFill>
                  <a:schemeClr val="tx2"/>
                </a:solidFill>
              </a:endParaRPr>
            </a:p>
          </p:txBody>
        </p:sp>
      </p:grpSp>
      <p:cxnSp>
        <p:nvCxnSpPr>
          <p:cNvPr id="72" name="71 Conector recto"/>
          <p:cNvCxnSpPr/>
          <p:nvPr/>
        </p:nvCxnSpPr>
        <p:spPr>
          <a:xfrm>
            <a:off x="2950200" y="2973948"/>
            <a:ext cx="0" cy="108012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72 CuadroTexto"/>
          <p:cNvSpPr txBox="1"/>
          <p:nvPr/>
        </p:nvSpPr>
        <p:spPr>
          <a:xfrm>
            <a:off x="2054072" y="2053624"/>
            <a:ext cx="1796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/>
              <a:t>Calificación</a:t>
            </a:r>
            <a:br>
              <a:rPr lang="es-MX" sz="1200" dirty="0" smtClean="0"/>
            </a:br>
            <a:r>
              <a:rPr lang="es-MX" sz="1200" dirty="0" smtClean="0"/>
              <a:t>automática</a:t>
            </a:r>
            <a:endParaRPr lang="es-EC" sz="1200" dirty="0"/>
          </a:p>
        </p:txBody>
      </p:sp>
      <p:grpSp>
        <p:nvGrpSpPr>
          <p:cNvPr id="74" name="73 Grupo"/>
          <p:cNvGrpSpPr/>
          <p:nvPr/>
        </p:nvGrpSpPr>
        <p:grpSpPr>
          <a:xfrm>
            <a:off x="2763043" y="2505731"/>
            <a:ext cx="380293" cy="431636"/>
            <a:chOff x="467544" y="1556792"/>
            <a:chExt cx="576064" cy="796322"/>
          </a:xfrm>
        </p:grpSpPr>
        <p:pic>
          <p:nvPicPr>
            <p:cNvPr id="88" name="Imagen 10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70367" t="34047" r="18680" b="50228"/>
            <a:stretch/>
          </p:blipFill>
          <p:spPr>
            <a:xfrm>
              <a:off x="467544" y="1556792"/>
              <a:ext cx="576064" cy="796322"/>
            </a:xfrm>
            <a:prstGeom prst="rect">
              <a:avLst/>
            </a:prstGeom>
          </p:spPr>
        </p:pic>
        <p:sp>
          <p:nvSpPr>
            <p:cNvPr id="89" name="1 CuadroTexto"/>
            <p:cNvSpPr txBox="1"/>
            <p:nvPr/>
          </p:nvSpPr>
          <p:spPr>
            <a:xfrm>
              <a:off x="575556" y="1580781"/>
              <a:ext cx="360041" cy="624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1600" b="1" dirty="0" smtClean="0">
                  <a:solidFill>
                    <a:schemeClr val="tx2"/>
                  </a:solidFill>
                </a:rPr>
                <a:t>5</a:t>
              </a:r>
              <a:endParaRPr lang="es-EC" sz="16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92" name="91 CuadroTexto"/>
          <p:cNvSpPr txBox="1"/>
          <p:nvPr/>
        </p:nvSpPr>
        <p:spPr>
          <a:xfrm>
            <a:off x="796072" y="4934090"/>
            <a:ext cx="14041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/>
              <a:t>Respuestas</a:t>
            </a:r>
            <a:endParaRPr lang="es-EC" sz="1200" dirty="0"/>
          </a:p>
        </p:txBody>
      </p:sp>
      <p:cxnSp>
        <p:nvCxnSpPr>
          <p:cNvPr id="95" name="94 Conector recto"/>
          <p:cNvCxnSpPr>
            <a:endCxn id="98" idx="0"/>
          </p:cNvCxnSpPr>
          <p:nvPr/>
        </p:nvCxnSpPr>
        <p:spPr>
          <a:xfrm>
            <a:off x="1513140" y="3316815"/>
            <a:ext cx="1" cy="123713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6" name="95 Grupo"/>
          <p:cNvGrpSpPr/>
          <p:nvPr/>
        </p:nvGrpSpPr>
        <p:grpSpPr>
          <a:xfrm>
            <a:off x="1322994" y="4540951"/>
            <a:ext cx="380293" cy="431636"/>
            <a:chOff x="467544" y="1556792"/>
            <a:chExt cx="576064" cy="796322"/>
          </a:xfrm>
        </p:grpSpPr>
        <p:pic>
          <p:nvPicPr>
            <p:cNvPr id="97" name="Imagen 10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70367" t="34047" r="18680" b="50228"/>
            <a:stretch/>
          </p:blipFill>
          <p:spPr>
            <a:xfrm>
              <a:off x="467544" y="1556792"/>
              <a:ext cx="576064" cy="796322"/>
            </a:xfrm>
            <a:prstGeom prst="rect">
              <a:avLst/>
            </a:prstGeom>
          </p:spPr>
        </p:pic>
        <p:sp>
          <p:nvSpPr>
            <p:cNvPr id="98" name="1 CuadroTexto"/>
            <p:cNvSpPr txBox="1"/>
            <p:nvPr/>
          </p:nvSpPr>
          <p:spPr>
            <a:xfrm>
              <a:off x="575556" y="1580781"/>
              <a:ext cx="360041" cy="624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1600" b="1" dirty="0">
                  <a:solidFill>
                    <a:schemeClr val="tx2"/>
                  </a:solidFill>
                </a:rPr>
                <a:t>3</a:t>
              </a:r>
            </a:p>
          </p:txBody>
        </p:sp>
      </p:grpSp>
      <p:cxnSp>
        <p:nvCxnSpPr>
          <p:cNvPr id="99" name="98 Conector recto"/>
          <p:cNvCxnSpPr/>
          <p:nvPr/>
        </p:nvCxnSpPr>
        <p:spPr>
          <a:xfrm>
            <a:off x="1294510" y="2974896"/>
            <a:ext cx="0" cy="108012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99 CuadroTexto"/>
          <p:cNvSpPr txBox="1"/>
          <p:nvPr/>
        </p:nvSpPr>
        <p:spPr>
          <a:xfrm>
            <a:off x="398382" y="2054572"/>
            <a:ext cx="17961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/>
              <a:t>Preguntas</a:t>
            </a:r>
            <a:endParaRPr lang="es-EC" sz="1200" dirty="0"/>
          </a:p>
        </p:txBody>
      </p:sp>
      <p:grpSp>
        <p:nvGrpSpPr>
          <p:cNvPr id="101" name="100 Grupo"/>
          <p:cNvGrpSpPr/>
          <p:nvPr/>
        </p:nvGrpSpPr>
        <p:grpSpPr>
          <a:xfrm>
            <a:off x="1107353" y="2506679"/>
            <a:ext cx="380293" cy="431636"/>
            <a:chOff x="467544" y="1556792"/>
            <a:chExt cx="576064" cy="796322"/>
          </a:xfrm>
        </p:grpSpPr>
        <p:pic>
          <p:nvPicPr>
            <p:cNvPr id="102" name="Imagen 10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70367" t="34047" r="18680" b="50228"/>
            <a:stretch/>
          </p:blipFill>
          <p:spPr>
            <a:xfrm>
              <a:off x="467544" y="1556792"/>
              <a:ext cx="576064" cy="796322"/>
            </a:xfrm>
            <a:prstGeom prst="rect">
              <a:avLst/>
            </a:prstGeom>
          </p:spPr>
        </p:pic>
        <p:sp>
          <p:nvSpPr>
            <p:cNvPr id="103" name="1 CuadroTexto"/>
            <p:cNvSpPr txBox="1"/>
            <p:nvPr/>
          </p:nvSpPr>
          <p:spPr>
            <a:xfrm>
              <a:off x="575556" y="1580781"/>
              <a:ext cx="360041" cy="624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b="1" dirty="0">
                  <a:solidFill>
                    <a:schemeClr val="tx2"/>
                  </a:solidFill>
                </a:rPr>
                <a:t>2</a:t>
              </a:r>
              <a:endParaRPr lang="es-EC" sz="1600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04" name="103 Grupo"/>
          <p:cNvGrpSpPr/>
          <p:nvPr/>
        </p:nvGrpSpPr>
        <p:grpSpPr>
          <a:xfrm>
            <a:off x="5038770" y="4534743"/>
            <a:ext cx="380293" cy="431636"/>
            <a:chOff x="467544" y="1556792"/>
            <a:chExt cx="576064" cy="796322"/>
          </a:xfrm>
        </p:grpSpPr>
        <p:pic>
          <p:nvPicPr>
            <p:cNvPr id="105" name="Imagen 10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70367" t="34047" r="18680" b="50228"/>
            <a:stretch/>
          </p:blipFill>
          <p:spPr>
            <a:xfrm>
              <a:off x="467544" y="1556792"/>
              <a:ext cx="576064" cy="796322"/>
            </a:xfrm>
            <a:prstGeom prst="rect">
              <a:avLst/>
            </a:prstGeom>
          </p:spPr>
        </p:pic>
        <p:sp>
          <p:nvSpPr>
            <p:cNvPr id="106" name="1 CuadroTexto"/>
            <p:cNvSpPr txBox="1"/>
            <p:nvPr/>
          </p:nvSpPr>
          <p:spPr>
            <a:xfrm>
              <a:off x="575556" y="1580781"/>
              <a:ext cx="360041" cy="624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1600" b="1" dirty="0">
                  <a:solidFill>
                    <a:schemeClr val="tx2"/>
                  </a:solidFill>
                </a:rPr>
                <a:t>8</a:t>
              </a:r>
            </a:p>
          </p:txBody>
        </p:sp>
      </p:grpSp>
      <p:grpSp>
        <p:nvGrpSpPr>
          <p:cNvPr id="107" name="106 Grupo"/>
          <p:cNvGrpSpPr/>
          <p:nvPr/>
        </p:nvGrpSpPr>
        <p:grpSpPr>
          <a:xfrm>
            <a:off x="7046333" y="3012671"/>
            <a:ext cx="380293" cy="431636"/>
            <a:chOff x="467544" y="1556792"/>
            <a:chExt cx="576064" cy="796322"/>
          </a:xfrm>
        </p:grpSpPr>
        <p:pic>
          <p:nvPicPr>
            <p:cNvPr id="108" name="Imagen 10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70367" t="34047" r="18680" b="50228"/>
            <a:stretch/>
          </p:blipFill>
          <p:spPr>
            <a:xfrm>
              <a:off x="467544" y="1556792"/>
              <a:ext cx="576064" cy="796322"/>
            </a:xfrm>
            <a:prstGeom prst="rect">
              <a:avLst/>
            </a:prstGeom>
          </p:spPr>
        </p:pic>
        <p:sp>
          <p:nvSpPr>
            <p:cNvPr id="109" name="1 CuadroTexto"/>
            <p:cNvSpPr txBox="1"/>
            <p:nvPr/>
          </p:nvSpPr>
          <p:spPr>
            <a:xfrm>
              <a:off x="467544" y="1585241"/>
              <a:ext cx="576064" cy="567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1400" b="1" dirty="0" smtClean="0">
                  <a:solidFill>
                    <a:schemeClr val="tx2"/>
                  </a:solidFill>
                </a:rPr>
                <a:t>10</a:t>
              </a:r>
              <a:endParaRPr lang="es-EC" sz="1400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10" name="109 Grupo"/>
          <p:cNvGrpSpPr/>
          <p:nvPr/>
        </p:nvGrpSpPr>
        <p:grpSpPr>
          <a:xfrm>
            <a:off x="8270469" y="3019354"/>
            <a:ext cx="380293" cy="431636"/>
            <a:chOff x="467544" y="1556792"/>
            <a:chExt cx="576064" cy="796322"/>
          </a:xfrm>
        </p:grpSpPr>
        <p:pic>
          <p:nvPicPr>
            <p:cNvPr id="111" name="Imagen 10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70367" t="34047" r="18680" b="50228"/>
            <a:stretch/>
          </p:blipFill>
          <p:spPr>
            <a:xfrm>
              <a:off x="467544" y="1556792"/>
              <a:ext cx="576064" cy="796322"/>
            </a:xfrm>
            <a:prstGeom prst="rect">
              <a:avLst/>
            </a:prstGeom>
          </p:spPr>
        </p:pic>
        <p:sp>
          <p:nvSpPr>
            <p:cNvPr id="112" name="1 CuadroTexto"/>
            <p:cNvSpPr txBox="1"/>
            <p:nvPr/>
          </p:nvSpPr>
          <p:spPr>
            <a:xfrm>
              <a:off x="467544" y="1585241"/>
              <a:ext cx="576064" cy="567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1400" b="1" dirty="0" smtClean="0">
                  <a:solidFill>
                    <a:schemeClr val="tx2"/>
                  </a:solidFill>
                </a:rPr>
                <a:t>11</a:t>
              </a:r>
              <a:endParaRPr lang="es-EC" sz="1400" b="1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518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257138"/>
            <a:ext cx="9144000" cy="2705524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ESTADÍSTICAS </a:t>
            </a:r>
            <a:r>
              <a:rPr lang="es-E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</a:t>
            </a:r>
            <a:br>
              <a:rPr lang="es-E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COMPRA PÚBLICA</a:t>
            </a:r>
            <a:br>
              <a:rPr lang="es-E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es-E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MEDICAMENTOS</a:t>
            </a:r>
          </a:p>
        </p:txBody>
      </p:sp>
    </p:spTree>
    <p:extLst>
      <p:ext uri="{BB962C8B-B14F-4D97-AF65-F5344CB8AC3E}">
        <p14:creationId xmlns:p14="http://schemas.microsoft.com/office/powerpoint/2010/main" val="155920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0" y="3370622"/>
            <a:ext cx="9143999" cy="666659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6000" b="1" dirty="0" smtClean="0">
                <a:solidFill>
                  <a:schemeClr val="tx2"/>
                </a:solidFill>
              </a:rPr>
              <a:t>FICHAS TÉCNICAS</a:t>
            </a:r>
            <a:br>
              <a:rPr lang="es-ES" sz="6000" b="1" dirty="0" smtClean="0">
                <a:solidFill>
                  <a:schemeClr val="tx2"/>
                </a:solidFill>
              </a:rPr>
            </a:br>
            <a:r>
              <a:rPr lang="es-ES" sz="6000" b="1" dirty="0" smtClean="0">
                <a:solidFill>
                  <a:schemeClr val="tx2"/>
                </a:solidFill>
              </a:rPr>
              <a:t>DE MEDICAMENTOS</a:t>
            </a:r>
            <a:br>
              <a:rPr lang="es-ES" sz="6000" b="1" dirty="0" smtClean="0">
                <a:solidFill>
                  <a:schemeClr val="tx2"/>
                </a:solidFill>
              </a:rPr>
            </a:br>
            <a:r>
              <a:rPr lang="es-ES" sz="6000" b="1" dirty="0" smtClean="0">
                <a:solidFill>
                  <a:schemeClr val="tx2"/>
                </a:solidFill>
              </a:rPr>
              <a:t>SICM-2015</a:t>
            </a:r>
            <a:endParaRPr lang="es-ES" sz="4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25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6788"/>
            <a:ext cx="914400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43703" y="134972"/>
            <a:ext cx="59865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Fichas Técnicas</a:t>
            </a:r>
            <a:endParaRPr lang="es-EC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5672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3984"/>
            <a:ext cx="9144000" cy="5438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43703" y="134972"/>
            <a:ext cx="59865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Fichas Técnicas</a:t>
            </a:r>
            <a:endParaRPr lang="es-EC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919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43703" y="134972"/>
            <a:ext cx="59865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Estructura Fichas Técnicas</a:t>
            </a:r>
            <a:endParaRPr lang="es-EC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37" y="1079610"/>
            <a:ext cx="7789577" cy="5604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828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43703" y="134972"/>
            <a:ext cx="59865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Estructura Fichas Técnicas</a:t>
            </a:r>
            <a:endParaRPr lang="es-EC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82" y="1083387"/>
            <a:ext cx="7522451" cy="5553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820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43703" y="119206"/>
            <a:ext cx="59865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ENVÍO DE OBSERVACIONES</a:t>
            </a:r>
            <a:endParaRPr lang="es-EC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57346" y="3210933"/>
            <a:ext cx="83399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3600" b="1" dirty="0" smtClean="0">
                <a:solidFill>
                  <a:schemeClr val="accent1"/>
                </a:solidFill>
                <a:hlinkClick r:id="rId2"/>
              </a:rPr>
              <a:t>medicamentos@sercop.gob.ec</a:t>
            </a:r>
            <a:endParaRPr lang="es-EC" sz="3600" b="1" dirty="0" smtClean="0">
              <a:solidFill>
                <a:schemeClr val="accent1"/>
              </a:solidFill>
            </a:endParaRPr>
          </a:p>
          <a:p>
            <a:pPr algn="ctr"/>
            <a:r>
              <a:rPr lang="es-EC" sz="3600" b="1" dirty="0" smtClean="0">
                <a:solidFill>
                  <a:schemeClr val="accent1"/>
                </a:solidFill>
                <a:hlinkClick r:id="rId3"/>
              </a:rPr>
              <a:t>medbid@sercop.gob.ec</a:t>
            </a:r>
            <a:r>
              <a:rPr lang="es-EC" sz="3600" b="1" dirty="0" smtClean="0">
                <a:solidFill>
                  <a:schemeClr val="accent1"/>
                </a:solidFill>
              </a:rPr>
              <a:t> </a:t>
            </a:r>
            <a:endParaRPr lang="es-EC" sz="3600" b="1" dirty="0">
              <a:solidFill>
                <a:schemeClr val="accent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78516" y="1996911"/>
            <a:ext cx="83399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dirty="0" smtClean="0"/>
              <a:t>Las observaciones a las fichas técnicas serán receptadas a los siguientes correos:</a:t>
            </a:r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378138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2727432"/>
            <a:ext cx="9144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4400" dirty="0" smtClean="0">
                <a:solidFill>
                  <a:schemeClr val="bg1"/>
                </a:solidFill>
              </a:rPr>
              <a:t>CONSEJO CONSULTIVO</a:t>
            </a:r>
          </a:p>
          <a:p>
            <a:pPr algn="ctr"/>
            <a:r>
              <a:rPr lang="es-EC" sz="6000" b="1" dirty="0" smtClean="0">
                <a:solidFill>
                  <a:schemeClr val="bg1"/>
                </a:solidFill>
              </a:rPr>
              <a:t>DE MEDICAMENTOS</a:t>
            </a:r>
            <a:endParaRPr lang="es-EC" sz="6000" b="1" dirty="0">
              <a:solidFill>
                <a:schemeClr val="bg1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0" y="4803225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dirty="0" smtClean="0">
                <a:solidFill>
                  <a:schemeClr val="bg1"/>
                </a:solidFill>
              </a:rPr>
              <a:t>Aula Magna IAEN</a:t>
            </a:r>
            <a:endParaRPr lang="es-EC" sz="2400" b="1" dirty="0" smtClean="0">
              <a:solidFill>
                <a:schemeClr val="bg1"/>
              </a:solidFill>
            </a:endParaRPr>
          </a:p>
          <a:p>
            <a:pPr algn="ctr"/>
            <a:r>
              <a:rPr lang="es-EC" sz="2400" dirty="0" smtClean="0">
                <a:solidFill>
                  <a:schemeClr val="bg1"/>
                </a:solidFill>
              </a:rPr>
              <a:t>20 de agosto de 2015</a:t>
            </a:r>
          </a:p>
        </p:txBody>
      </p:sp>
    </p:spTree>
    <p:extLst>
      <p:ext uri="{BB962C8B-B14F-4D97-AF65-F5344CB8AC3E}">
        <p14:creationId xmlns:p14="http://schemas.microsoft.com/office/powerpoint/2010/main" val="18861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505244" y="1412776"/>
            <a:ext cx="6601150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C" sz="3600" b="1" dirty="0">
                <a:solidFill>
                  <a:schemeClr val="bg1"/>
                </a:solidFill>
              </a:rPr>
              <a:t>CONSEJOS CONSULTIVOS</a:t>
            </a:r>
          </a:p>
          <a:p>
            <a:pPr algn="ctr">
              <a:defRPr/>
            </a:pPr>
            <a:r>
              <a:rPr lang="es-EC" sz="3600" b="1" dirty="0">
                <a:solidFill>
                  <a:schemeClr val="bg1"/>
                </a:solidFill>
              </a:rPr>
              <a:t> </a:t>
            </a:r>
            <a:r>
              <a:rPr lang="es-EC" sz="2400" b="1" dirty="0">
                <a:solidFill>
                  <a:schemeClr val="bg1"/>
                </a:solidFill>
              </a:rPr>
              <a:t>Art. 80 Ley </a:t>
            </a:r>
            <a:r>
              <a:rPr lang="es-EC" sz="2400" dirty="0"/>
              <a:t>Orgánica de Participación Ciudadana</a:t>
            </a:r>
            <a:endParaRPr lang="es-EC" sz="2400" b="1" dirty="0">
              <a:solidFill>
                <a:schemeClr val="bg1"/>
              </a:solidFill>
            </a:endParaRPr>
          </a:p>
        </p:txBody>
      </p:sp>
      <p:sp>
        <p:nvSpPr>
          <p:cNvPr id="5" name="4 Flecha curvada hacia la derecha"/>
          <p:cNvSpPr/>
          <p:nvPr/>
        </p:nvSpPr>
        <p:spPr>
          <a:xfrm>
            <a:off x="395288" y="1866900"/>
            <a:ext cx="1085850" cy="2522538"/>
          </a:xfrm>
          <a:prstGeom prst="curv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C">
              <a:solidFill>
                <a:schemeClr val="tx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547813" y="3371850"/>
            <a:ext cx="6486525" cy="157003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es-EC" sz="2400" dirty="0"/>
              <a:t>Son mecanismos de asesoramiento compuestos por ciudadanas y ciudadanos, o por organizaciones civiles que se constituyen en espacios y organismos de consulta.  </a:t>
            </a:r>
            <a:endParaRPr lang="es-EC" sz="2400" b="1" dirty="0">
              <a:solidFill>
                <a:schemeClr val="bg1"/>
              </a:solidFill>
            </a:endParaRPr>
          </a:p>
        </p:txBody>
      </p:sp>
      <p:sp>
        <p:nvSpPr>
          <p:cNvPr id="7" name="4 CuadroTexto"/>
          <p:cNvSpPr txBox="1"/>
          <p:nvPr/>
        </p:nvSpPr>
        <p:spPr>
          <a:xfrm>
            <a:off x="127265" y="165754"/>
            <a:ext cx="597398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-65" charset="-128"/>
                <a:cs typeface="+mn-cs"/>
              </a:rPr>
              <a:t>SUSTENTO NORMATIVO</a:t>
            </a:r>
            <a:endParaRPr lang="es-EC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ＭＳ Ｐゴシック" pitchFamily="-65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965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27265" y="165754"/>
            <a:ext cx="597398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-65" charset="-128"/>
                <a:cs typeface="+mn-cs"/>
              </a:rPr>
              <a:t>OBJETIVOS ESPECÍFICOS</a:t>
            </a:r>
            <a:endParaRPr lang="es-EC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ＭＳ Ｐゴシック" pitchFamily="-65" charset="-128"/>
              <a:cs typeface="+mn-cs"/>
            </a:endParaRPr>
          </a:p>
        </p:txBody>
      </p:sp>
      <p:grpSp>
        <p:nvGrpSpPr>
          <p:cNvPr id="6" name="5 Grupo"/>
          <p:cNvGrpSpPr/>
          <p:nvPr/>
        </p:nvGrpSpPr>
        <p:grpSpPr>
          <a:xfrm>
            <a:off x="413677" y="1714651"/>
            <a:ext cx="4036948" cy="1152000"/>
            <a:chOff x="531" y="0"/>
            <a:chExt cx="4036948" cy="937745"/>
          </a:xfrm>
        </p:grpSpPr>
        <p:sp>
          <p:nvSpPr>
            <p:cNvPr id="10" name="9 Rectángulo"/>
            <p:cNvSpPr/>
            <p:nvPr/>
          </p:nvSpPr>
          <p:spPr>
            <a:xfrm>
              <a:off x="531" y="0"/>
              <a:ext cx="4036948" cy="93774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10 Rectángulo"/>
            <p:cNvSpPr/>
            <p:nvPr/>
          </p:nvSpPr>
          <p:spPr>
            <a:xfrm>
              <a:off x="531" y="0"/>
              <a:ext cx="4036948" cy="9377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4487" tIns="60960" rIns="60960" bIns="6096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kern="1200" dirty="0" smtClean="0"/>
                <a:t>Conocer la experiencia directa de los usuarios de nuestro sistema </a:t>
              </a:r>
              <a:endParaRPr lang="es-EC" kern="1200" dirty="0"/>
            </a:p>
          </p:txBody>
        </p:sp>
      </p:grpSp>
      <p:grpSp>
        <p:nvGrpSpPr>
          <p:cNvPr id="7" name="6 Grupo"/>
          <p:cNvGrpSpPr/>
          <p:nvPr/>
        </p:nvGrpSpPr>
        <p:grpSpPr>
          <a:xfrm>
            <a:off x="4685736" y="1714651"/>
            <a:ext cx="4036948" cy="1152000"/>
            <a:chOff x="4241058" y="0"/>
            <a:chExt cx="4036948" cy="932408"/>
          </a:xfrm>
        </p:grpSpPr>
        <p:sp>
          <p:nvSpPr>
            <p:cNvPr id="8" name="7 Rectángulo"/>
            <p:cNvSpPr/>
            <p:nvPr/>
          </p:nvSpPr>
          <p:spPr>
            <a:xfrm>
              <a:off x="4241058" y="0"/>
              <a:ext cx="4036948" cy="93240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8 Rectángulo"/>
            <p:cNvSpPr/>
            <p:nvPr/>
          </p:nvSpPr>
          <p:spPr>
            <a:xfrm>
              <a:off x="4241058" y="0"/>
              <a:ext cx="4036948" cy="9324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4487" tIns="60960" rIns="60960" bIns="6096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kern="1200" dirty="0" smtClean="0"/>
                <a:t>Construir en conjunto una cultura de transparencia y rechazo a la corrupción en la contratación estatal </a:t>
              </a:r>
              <a:endParaRPr lang="es-EC" kern="1200" dirty="0"/>
            </a:p>
          </p:txBody>
        </p:sp>
      </p:grpSp>
      <p:grpSp>
        <p:nvGrpSpPr>
          <p:cNvPr id="18" name="17 Grupo"/>
          <p:cNvGrpSpPr/>
          <p:nvPr/>
        </p:nvGrpSpPr>
        <p:grpSpPr>
          <a:xfrm>
            <a:off x="416059" y="3149891"/>
            <a:ext cx="4036948" cy="1152000"/>
            <a:chOff x="2913" y="898433"/>
            <a:chExt cx="4036948" cy="1025662"/>
          </a:xfrm>
        </p:grpSpPr>
        <p:sp>
          <p:nvSpPr>
            <p:cNvPr id="23" name="22 Rectángulo"/>
            <p:cNvSpPr/>
            <p:nvPr/>
          </p:nvSpPr>
          <p:spPr>
            <a:xfrm>
              <a:off x="2913" y="898433"/>
              <a:ext cx="4036948" cy="1025662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23 Rectángulo"/>
            <p:cNvSpPr/>
            <p:nvPr/>
          </p:nvSpPr>
          <p:spPr>
            <a:xfrm>
              <a:off x="2913" y="898433"/>
              <a:ext cx="4036948" cy="10256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4487" tIns="60960" rIns="60960" bIns="6096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kern="1200" dirty="0" smtClean="0"/>
                <a:t>Difundir y retroalimentar buenas practicas en las compras publicas</a:t>
              </a:r>
              <a:endParaRPr lang="es-EC" kern="1200" dirty="0"/>
            </a:p>
          </p:txBody>
        </p:sp>
      </p:grpSp>
      <p:grpSp>
        <p:nvGrpSpPr>
          <p:cNvPr id="19" name="18 Grupo"/>
          <p:cNvGrpSpPr/>
          <p:nvPr/>
        </p:nvGrpSpPr>
        <p:grpSpPr>
          <a:xfrm>
            <a:off x="4685736" y="3163112"/>
            <a:ext cx="4036948" cy="1152000"/>
            <a:chOff x="4241058" y="911654"/>
            <a:chExt cx="4036948" cy="999220"/>
          </a:xfrm>
        </p:grpSpPr>
        <p:sp>
          <p:nvSpPr>
            <p:cNvPr id="21" name="20 Rectángulo"/>
            <p:cNvSpPr/>
            <p:nvPr/>
          </p:nvSpPr>
          <p:spPr>
            <a:xfrm>
              <a:off x="4241058" y="911654"/>
              <a:ext cx="4036948" cy="99922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21 Rectángulo"/>
            <p:cNvSpPr/>
            <p:nvPr/>
          </p:nvSpPr>
          <p:spPr>
            <a:xfrm>
              <a:off x="4241058" y="911654"/>
              <a:ext cx="4036948" cy="9992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4487" tIns="60960" rIns="60960" bIns="6096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kern="1200" dirty="0" smtClean="0"/>
                <a:t>Garantizar y democratizar el acceso a las compras publicas </a:t>
              </a:r>
              <a:endParaRPr lang="es-EC" kern="1200" dirty="0"/>
            </a:p>
          </p:txBody>
        </p:sp>
      </p:grpSp>
      <p:grpSp>
        <p:nvGrpSpPr>
          <p:cNvPr id="25" name="24 Grupo"/>
          <p:cNvGrpSpPr/>
          <p:nvPr/>
        </p:nvGrpSpPr>
        <p:grpSpPr>
          <a:xfrm>
            <a:off x="416059" y="4570121"/>
            <a:ext cx="4036948" cy="1152000"/>
            <a:chOff x="2913" y="2068473"/>
            <a:chExt cx="4036948" cy="995107"/>
          </a:xfrm>
        </p:grpSpPr>
        <p:sp>
          <p:nvSpPr>
            <p:cNvPr id="29" name="28 Rectángulo"/>
            <p:cNvSpPr/>
            <p:nvPr/>
          </p:nvSpPr>
          <p:spPr>
            <a:xfrm>
              <a:off x="2913" y="2068473"/>
              <a:ext cx="4036948" cy="995107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29 Rectángulo"/>
            <p:cNvSpPr/>
            <p:nvPr/>
          </p:nvSpPr>
          <p:spPr>
            <a:xfrm>
              <a:off x="2913" y="2068473"/>
              <a:ext cx="4036948" cy="9951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4487" tIns="60960" rIns="60960" bIns="6096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kern="1200" dirty="0" smtClean="0"/>
                <a:t>Evaluar permanentemente  los avances en la aplicación de las políticas públicas de compras publicas</a:t>
              </a:r>
              <a:endParaRPr lang="es-EC" kern="1200" dirty="0"/>
            </a:p>
          </p:txBody>
        </p:sp>
      </p:grpSp>
      <p:grpSp>
        <p:nvGrpSpPr>
          <p:cNvPr id="26" name="25 Grupo"/>
          <p:cNvGrpSpPr/>
          <p:nvPr/>
        </p:nvGrpSpPr>
        <p:grpSpPr>
          <a:xfrm>
            <a:off x="4685736" y="4583127"/>
            <a:ext cx="4036948" cy="1152000"/>
            <a:chOff x="4241058" y="2081479"/>
            <a:chExt cx="4036948" cy="969094"/>
          </a:xfrm>
        </p:grpSpPr>
        <p:sp>
          <p:nvSpPr>
            <p:cNvPr id="27" name="26 Rectángulo"/>
            <p:cNvSpPr/>
            <p:nvPr/>
          </p:nvSpPr>
          <p:spPr>
            <a:xfrm>
              <a:off x="4241058" y="2081479"/>
              <a:ext cx="4036948" cy="96909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27 Rectángulo"/>
            <p:cNvSpPr/>
            <p:nvPr/>
          </p:nvSpPr>
          <p:spPr>
            <a:xfrm>
              <a:off x="4241058" y="2081479"/>
              <a:ext cx="4036948" cy="9690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4487" tIns="60960" rIns="60960" bIns="6096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kern="1200" dirty="0" smtClean="0"/>
                <a:t>Fomentar estructuras organizativas productivas  que faciliten la participación en compras públicas  </a:t>
              </a:r>
              <a:endParaRPr lang="es-EC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95110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9 CuadroTexto"/>
          <p:cNvSpPr txBox="1">
            <a:spLocks noChangeArrowheads="1"/>
          </p:cNvSpPr>
          <p:nvPr/>
        </p:nvSpPr>
        <p:spPr bwMode="auto">
          <a:xfrm>
            <a:off x="630238" y="2557463"/>
            <a:ext cx="14986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EC" altLang="es-EC" sz="2400" b="1">
                <a:solidFill>
                  <a:schemeClr val="bg1"/>
                </a:solidFill>
              </a:rPr>
              <a:t>PRIMERA REUNIÓN </a:t>
            </a:r>
          </a:p>
        </p:txBody>
      </p:sp>
      <p:graphicFrame>
        <p:nvGraphicFramePr>
          <p:cNvPr id="14" name="13 Diagrama"/>
          <p:cNvGraphicFramePr/>
          <p:nvPr>
            <p:extLst>
              <p:ext uri="{D42A27DB-BD31-4B8C-83A1-F6EECF244321}">
                <p14:modId xmlns:p14="http://schemas.microsoft.com/office/powerpoint/2010/main" val="2371112171"/>
              </p:ext>
            </p:extLst>
          </p:nvPr>
        </p:nvGraphicFramePr>
        <p:xfrm>
          <a:off x="755576" y="1700808"/>
          <a:ext cx="7332134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127265" y="165754"/>
            <a:ext cx="597398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-65" charset="-128"/>
                <a:cs typeface="+mn-cs"/>
              </a:rPr>
              <a:t>PRODUCTOS</a:t>
            </a:r>
            <a:endParaRPr lang="es-EC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ＭＳ Ｐゴシック" pitchFamily="-65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75182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158194" y="144087"/>
            <a:ext cx="5585254" cy="666659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s-E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Contratación Pública 2011-2014</a:t>
            </a:r>
            <a:br>
              <a:rPr lang="es-E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(USD Millones)</a:t>
            </a:r>
            <a:endParaRPr lang="es-E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0089435"/>
              </p:ext>
            </p:extLst>
          </p:nvPr>
        </p:nvGraphicFramePr>
        <p:xfrm>
          <a:off x="376089" y="1300654"/>
          <a:ext cx="8481309" cy="4926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8 Rectángulo"/>
          <p:cNvSpPr/>
          <p:nvPr/>
        </p:nvSpPr>
        <p:spPr>
          <a:xfrm>
            <a:off x="6369269" y="1418897"/>
            <a:ext cx="2488129" cy="9459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b="1" dirty="0" smtClean="0"/>
              <a:t>La compra pública de medicamentos en el período 2011-2014 sumó </a:t>
            </a:r>
          </a:p>
          <a:p>
            <a:pPr algn="ctr"/>
            <a:r>
              <a:rPr lang="es-EC" sz="1400" b="1" dirty="0" smtClean="0"/>
              <a:t>$ 671 millones de dólares</a:t>
            </a:r>
            <a:endParaRPr lang="es-EC" sz="1400" b="1" dirty="0"/>
          </a:p>
        </p:txBody>
      </p:sp>
      <p:sp>
        <p:nvSpPr>
          <p:cNvPr id="2" name="1 CuadroTexto"/>
          <p:cNvSpPr txBox="1"/>
          <p:nvPr/>
        </p:nvSpPr>
        <p:spPr>
          <a:xfrm>
            <a:off x="391855" y="6258904"/>
            <a:ext cx="74593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dirty="0" smtClean="0"/>
              <a:t>Fuente: Sistema Oficial de Contratación del Estado – SOCE</a:t>
            </a:r>
          </a:p>
          <a:p>
            <a:r>
              <a:rPr lang="es-EC" sz="1100" dirty="0" smtClean="0"/>
              <a:t>Elaboración: Dirección de Estudios</a:t>
            </a:r>
            <a:endParaRPr lang="es-EC" sz="1100" dirty="0"/>
          </a:p>
        </p:txBody>
      </p:sp>
    </p:spTree>
    <p:extLst>
      <p:ext uri="{BB962C8B-B14F-4D97-AF65-F5344CB8AC3E}">
        <p14:creationId xmlns:p14="http://schemas.microsoft.com/office/powerpoint/2010/main" val="234319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0" y="3370622"/>
            <a:ext cx="9143999" cy="666659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7200" b="1" dirty="0" smtClean="0">
                <a:solidFill>
                  <a:schemeClr val="tx2"/>
                </a:solidFill>
              </a:rPr>
              <a:t>HOJA DE RUTA</a:t>
            </a:r>
            <a:endParaRPr lang="es-ES" sz="4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51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12171" y="-69986"/>
            <a:ext cx="59865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HOJA DE RUTA</a:t>
            </a:r>
            <a:br>
              <a:rPr lang="es-MX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CONSEJO CONSULTIVO</a:t>
            </a:r>
            <a:endParaRPr lang="es-EC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1118591"/>
              </p:ext>
            </p:extLst>
          </p:nvPr>
        </p:nvGraphicFramePr>
        <p:xfrm>
          <a:off x="175341" y="1148840"/>
          <a:ext cx="8747941" cy="544151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594838"/>
                <a:gridCol w="3153103"/>
              </a:tblGrid>
              <a:tr h="9026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ACTIVIDAD</a:t>
                      </a:r>
                      <a:endParaRPr lang="es-EC" sz="20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FECHA</a:t>
                      </a:r>
                      <a:r>
                        <a:rPr lang="es-EC" sz="2000" b="1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DE INICIO</a:t>
                      </a:r>
                      <a:endParaRPr lang="es-EC" sz="20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</a:tr>
              <a:tr h="7523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Actualización de información </a:t>
                      </a:r>
                      <a:r>
                        <a:rPr lang="es-EC" sz="20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C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proveedores</a:t>
                      </a:r>
                      <a:br>
                        <a:rPr lang="es-EC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s-EC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nacionales y</a:t>
                      </a:r>
                      <a:r>
                        <a:rPr lang="es-EC" sz="20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extranjeros </a:t>
                      </a:r>
                      <a:r>
                        <a:rPr lang="es-EC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registrados .</a:t>
                      </a:r>
                      <a:endParaRPr lang="es-EC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Martes,</a:t>
                      </a:r>
                      <a:r>
                        <a:rPr lang="es-EC" sz="20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18 agosto 2015</a:t>
                      </a:r>
                      <a:endParaRPr lang="es-EC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7523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Registro de proveedores nacionales y extranjeros.</a:t>
                      </a:r>
                      <a:endParaRPr lang="es-EC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Martes,</a:t>
                      </a:r>
                      <a:r>
                        <a:rPr lang="es-EC" sz="20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18 agosto 2015</a:t>
                      </a:r>
                      <a:endParaRPr lang="es-EC" sz="20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7523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Conformación</a:t>
                      </a:r>
                      <a:r>
                        <a:rPr lang="es-EC" sz="20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de Consejo Consultivo de Medicamentos.</a:t>
                      </a:r>
                      <a:endParaRPr lang="es-EC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Jueves,</a:t>
                      </a:r>
                      <a:r>
                        <a:rPr lang="es-MX" sz="20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20 agosto</a:t>
                      </a:r>
                      <a:r>
                        <a:rPr lang="es-MX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2015</a:t>
                      </a:r>
                      <a:endParaRPr lang="es-EC" sz="20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75231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Reunión de </a:t>
                      </a:r>
                      <a:r>
                        <a:rPr lang="es-EC" sz="20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Consejo Consultivo de Medicamentos.</a:t>
                      </a:r>
                      <a:endParaRPr lang="es-EC" sz="20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Jueves,</a:t>
                      </a:r>
                      <a:r>
                        <a:rPr lang="es-MX" sz="20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27 agosto</a:t>
                      </a:r>
                      <a:r>
                        <a:rPr lang="es-MX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2015</a:t>
                      </a:r>
                      <a:endParaRPr lang="es-EC" sz="20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7523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Envío</a:t>
                      </a:r>
                      <a:r>
                        <a:rPr lang="es-EC" sz="20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de observaciones  y sugerencias  sobre</a:t>
                      </a:r>
                      <a:br>
                        <a:rPr lang="es-EC" sz="20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s-EC" sz="20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SICM-2015.</a:t>
                      </a:r>
                      <a:endParaRPr lang="es-EC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Jueves,</a:t>
                      </a:r>
                      <a:r>
                        <a:rPr lang="es-MX" sz="20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20 agosto</a:t>
                      </a:r>
                      <a:r>
                        <a:rPr lang="es-MX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2015</a:t>
                      </a:r>
                      <a:endParaRPr lang="es-EC" sz="20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7773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Publicación de procesos</a:t>
                      </a:r>
                      <a:r>
                        <a:rPr lang="es-EC" sz="20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de SICM-2015 en</a:t>
                      </a:r>
                      <a:br>
                        <a:rPr lang="es-EC" sz="20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s-EC" sz="20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el portal de compras públicas.</a:t>
                      </a:r>
                      <a:endParaRPr lang="es-EC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Septiembre 2015</a:t>
                      </a:r>
                      <a:endParaRPr lang="es-EC" sz="20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215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57346" y="4163433"/>
            <a:ext cx="83399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3600" b="1" dirty="0" smtClean="0">
                <a:solidFill>
                  <a:schemeClr val="bg1"/>
                </a:solidFill>
              </a:rPr>
              <a:t>medicamentos@sercop.gob.ec</a:t>
            </a:r>
          </a:p>
          <a:p>
            <a:pPr algn="ctr"/>
            <a:r>
              <a:rPr lang="es-EC" sz="3600" b="1" dirty="0" smtClean="0">
                <a:solidFill>
                  <a:schemeClr val="bg1"/>
                </a:solidFill>
              </a:rPr>
              <a:t>medbid@sercop.gob.ec</a:t>
            </a:r>
            <a:endParaRPr lang="es-EC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58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158194" y="112555"/>
            <a:ext cx="5585254" cy="849141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s-E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Contratación Pública 2011-2014</a:t>
            </a:r>
            <a:br>
              <a:rPr lang="es-E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MACROINDICADORES</a:t>
            </a:r>
            <a:endParaRPr lang="es-E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391855" y="6258904"/>
            <a:ext cx="74593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dirty="0" smtClean="0"/>
              <a:t>Fuente: Sistema Oficial de Contratación del Estado – SOCE</a:t>
            </a:r>
          </a:p>
          <a:p>
            <a:r>
              <a:rPr lang="es-EC" sz="1100" dirty="0" smtClean="0"/>
              <a:t>Elaboración: Dirección de Estudios</a:t>
            </a:r>
            <a:endParaRPr lang="es-EC" sz="1100" dirty="0"/>
          </a:p>
        </p:txBody>
      </p:sp>
      <p:graphicFrame>
        <p:nvGraphicFramePr>
          <p:cNvPr id="6" name="7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4000936"/>
              </p:ext>
            </p:extLst>
          </p:nvPr>
        </p:nvGraphicFramePr>
        <p:xfrm>
          <a:off x="772510" y="1150883"/>
          <a:ext cx="7598979" cy="2301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8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40772"/>
              </p:ext>
            </p:extLst>
          </p:nvPr>
        </p:nvGraphicFramePr>
        <p:xfrm>
          <a:off x="882868" y="3783724"/>
          <a:ext cx="7488621" cy="2388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122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158194" y="144087"/>
            <a:ext cx="5585254" cy="666659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s-E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Contratación Pública 2011-2014</a:t>
            </a:r>
            <a:br>
              <a:rPr lang="es-E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(USD Millones)</a:t>
            </a:r>
            <a:endParaRPr lang="es-E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391855" y="6258904"/>
            <a:ext cx="74593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dirty="0" smtClean="0"/>
              <a:t>Fuente: Sistema Oficial de Contratación del Estado – SOCE</a:t>
            </a:r>
          </a:p>
          <a:p>
            <a:r>
              <a:rPr lang="es-EC" sz="1100" dirty="0" smtClean="0"/>
              <a:t>Elaboración: Dirección de Estudios</a:t>
            </a:r>
            <a:endParaRPr lang="es-EC" sz="1100" dirty="0"/>
          </a:p>
        </p:txBody>
      </p:sp>
      <p:graphicFrame>
        <p:nvGraphicFramePr>
          <p:cNvPr id="6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5194206"/>
              </p:ext>
            </p:extLst>
          </p:nvPr>
        </p:nvGraphicFramePr>
        <p:xfrm>
          <a:off x="158194" y="1387366"/>
          <a:ext cx="8594489" cy="4414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5403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158194" y="144087"/>
            <a:ext cx="5585254" cy="666659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s-E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Contratación Pública 2011-2014</a:t>
            </a:r>
            <a:br>
              <a:rPr lang="es-E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(USD Millones)</a:t>
            </a:r>
            <a:endParaRPr lang="es-E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391855" y="6069712"/>
            <a:ext cx="745937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dirty="0"/>
              <a:t>Nota: Otras entidades </a:t>
            </a:r>
            <a:r>
              <a:rPr lang="es-EC" sz="1100" dirty="0" smtClean="0"/>
              <a:t>incluye </a:t>
            </a:r>
            <a:r>
              <a:rPr lang="es-EC" sz="1100" dirty="0"/>
              <a:t>Universidades, Dirección Nacional de Rehabilitación Social, Fiscalía, entre otras. </a:t>
            </a:r>
            <a:endParaRPr lang="es-EC" sz="1100" dirty="0" smtClean="0"/>
          </a:p>
          <a:p>
            <a:r>
              <a:rPr lang="es-EC" sz="1100" dirty="0" smtClean="0"/>
              <a:t>Fuente: Sistema Oficial de Contratación del Estado – SOCE</a:t>
            </a:r>
          </a:p>
          <a:p>
            <a:r>
              <a:rPr lang="es-EC" sz="1100" dirty="0" smtClean="0"/>
              <a:t>Elaboración: Dirección de Estudios</a:t>
            </a:r>
            <a:endParaRPr lang="es-EC" sz="1100" dirty="0"/>
          </a:p>
        </p:txBody>
      </p:sp>
      <p:graphicFrame>
        <p:nvGraphicFramePr>
          <p:cNvPr id="5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0727604"/>
              </p:ext>
            </p:extLst>
          </p:nvPr>
        </p:nvGraphicFramePr>
        <p:xfrm>
          <a:off x="391854" y="1284889"/>
          <a:ext cx="8358007" cy="4611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290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158194" y="144087"/>
            <a:ext cx="5585254" cy="666659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s-E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Contratación Pública 2011-2014</a:t>
            </a:r>
            <a:br>
              <a:rPr lang="es-E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(USD Millones)</a:t>
            </a:r>
            <a:endParaRPr lang="es-E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391855" y="6258904"/>
            <a:ext cx="74593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dirty="0" smtClean="0"/>
              <a:t>Fuente: Sistema Oficial de Contratación del Estado – SOCE</a:t>
            </a:r>
          </a:p>
          <a:p>
            <a:r>
              <a:rPr lang="es-EC" sz="1100" dirty="0" smtClean="0"/>
              <a:t>Elaboración: Dirección de Estudios</a:t>
            </a:r>
            <a:endParaRPr lang="es-EC" sz="1100" dirty="0"/>
          </a:p>
        </p:txBody>
      </p:sp>
      <p:graphicFrame>
        <p:nvGraphicFramePr>
          <p:cNvPr id="6" name="6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4565202"/>
              </p:ext>
            </p:extLst>
          </p:nvPr>
        </p:nvGraphicFramePr>
        <p:xfrm>
          <a:off x="158194" y="932382"/>
          <a:ext cx="8859682" cy="5925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4943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158194" y="144087"/>
            <a:ext cx="5585254" cy="666659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s-E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Contratación Pública 2011-2014</a:t>
            </a:r>
            <a:br>
              <a:rPr lang="es-E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(% DEL MONTO ADJUDICADO)</a:t>
            </a:r>
            <a:endParaRPr lang="es-E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391855" y="6258904"/>
            <a:ext cx="74593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dirty="0" smtClean="0"/>
              <a:t>Fuente: Sistema Oficial de Contratación del Estado – SOCE</a:t>
            </a:r>
          </a:p>
          <a:p>
            <a:r>
              <a:rPr lang="es-EC" sz="1100" dirty="0" smtClean="0"/>
              <a:t>Elaboración: Dirección de Estudios</a:t>
            </a:r>
            <a:endParaRPr lang="es-EC" sz="1100" dirty="0"/>
          </a:p>
        </p:txBody>
      </p:sp>
      <p:graphicFrame>
        <p:nvGraphicFramePr>
          <p:cNvPr id="8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6075392"/>
              </p:ext>
            </p:extLst>
          </p:nvPr>
        </p:nvGraphicFramePr>
        <p:xfrm>
          <a:off x="600567" y="1284889"/>
          <a:ext cx="7865516" cy="4753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141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21424</TotalTime>
  <Words>1023</Words>
  <Application>Microsoft Office PowerPoint</Application>
  <PresentationFormat>Presentación en pantalla (4:3)</PresentationFormat>
  <Paragraphs>206</Paragraphs>
  <Slides>42</Slides>
  <Notes>13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42</vt:i4>
      </vt:variant>
    </vt:vector>
  </HeadingPairs>
  <TitlesOfParts>
    <vt:vector size="43" baseType="lpstr">
      <vt:lpstr>Tema de Office</vt:lpstr>
      <vt:lpstr>Presentación de PowerPoint</vt:lpstr>
      <vt:lpstr>AGENDA</vt:lpstr>
      <vt:lpstr>ESTADÍSTICAS DE COMPRA PÚBLICA DE MEDICAMENTOS</vt:lpstr>
      <vt:lpstr>Contratación Pública 2011-2014 (USD Millones)</vt:lpstr>
      <vt:lpstr>Contratación Pública 2011-2014 MACROINDICADORES</vt:lpstr>
      <vt:lpstr>Contratación Pública 2011-2014 (USD Millones)</vt:lpstr>
      <vt:lpstr>Contratación Pública 2011-2014 (USD Millones)</vt:lpstr>
      <vt:lpstr>Contratación Pública 2011-2014 (USD Millones)</vt:lpstr>
      <vt:lpstr>Contratación Pública 2011-2014 (% DEL MONTO ADJUDICADO)</vt:lpstr>
      <vt:lpstr>Contratación Pública 2011-2014 (USD Millones)</vt:lpstr>
      <vt:lpstr>REPERTORIO DE MEDICAMENTOS</vt:lpstr>
      <vt:lpstr>Contratación Pública 2012-2014 (USD Millones)</vt:lpstr>
      <vt:lpstr>Contratación Pública 2012-2014 (USD Millones)</vt:lpstr>
      <vt:lpstr>Presentación de PowerPoint</vt:lpstr>
      <vt:lpstr>Presentación de PowerPoint</vt:lpstr>
      <vt:lpstr>REGISTRO DE NUEVOS PROVEEDORES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ACTUALIZACIÓN DE INFORMACIÓN DE PROVEEDORES REGISTRADOS</vt:lpstr>
      <vt:lpstr>Presentación de PowerPoint</vt:lpstr>
      <vt:lpstr>Presentación de PowerPoint</vt:lpstr>
      <vt:lpstr>Presentación de PowerPoint</vt:lpstr>
      <vt:lpstr>PÁGINA WEB INFORMATIVA SICM-2015</vt:lpstr>
      <vt:lpstr>Presentación de PowerPoint</vt:lpstr>
      <vt:lpstr>PROCESO SICM-2015</vt:lpstr>
      <vt:lpstr>Presentación de PowerPoint</vt:lpstr>
      <vt:lpstr>FICHAS TÉCNICAS DE MEDICAMENTOS SICM-2015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HOJA DE RUTA</vt:lpstr>
      <vt:lpstr>Presentación de PowerPoint</vt:lpstr>
      <vt:lpstr>Presentación de PowerPoint</vt:lpstr>
    </vt:vector>
  </TitlesOfParts>
  <Company>INCOP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Diego Mediavilla</dc:creator>
  <cp:lastModifiedBy>Maria Dolres Zambrano</cp:lastModifiedBy>
  <cp:revision>94</cp:revision>
  <cp:lastPrinted>2015-08-06T16:58:54Z</cp:lastPrinted>
  <dcterms:created xsi:type="dcterms:W3CDTF">2015-07-22T17:43:05Z</dcterms:created>
  <dcterms:modified xsi:type="dcterms:W3CDTF">2015-08-21T20:36:48Z</dcterms:modified>
</cp:coreProperties>
</file>